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13"/>
  </p:notesMasterIdLst>
  <p:handoutMasterIdLst>
    <p:handoutMasterId r:id="rId14"/>
  </p:handoutMasterIdLst>
  <p:sldIdLst>
    <p:sldId id="431" r:id="rId2"/>
    <p:sldId id="434" r:id="rId3"/>
    <p:sldId id="435" r:id="rId4"/>
    <p:sldId id="444" r:id="rId5"/>
    <p:sldId id="443" r:id="rId6"/>
    <p:sldId id="442" r:id="rId7"/>
    <p:sldId id="446" r:id="rId8"/>
    <p:sldId id="448" r:id="rId9"/>
    <p:sldId id="428" r:id="rId10"/>
    <p:sldId id="447" r:id="rId11"/>
    <p:sldId id="440" r:id="rId12"/>
  </p:sldIdLst>
  <p:sldSz cx="9144000" cy="6858000" type="screen4x3"/>
  <p:notesSz cx="6788150" cy="99234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9FF"/>
    <a:srgbClr val="85FFE0"/>
    <a:srgbClr val="FF0000"/>
    <a:srgbClr val="333333"/>
    <a:srgbClr val="339933"/>
    <a:srgbClr val="008000"/>
    <a:srgbClr val="0066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0" autoAdjust="0"/>
    <p:restoredTop sz="83200" autoAdjust="0"/>
  </p:normalViewPr>
  <p:slideViewPr>
    <p:cSldViewPr snapToGrid="0">
      <p:cViewPr>
        <p:scale>
          <a:sx n="154" d="100"/>
          <a:sy n="154" d="100"/>
        </p:scale>
        <p:origin x="-384" y="10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5364" y="-168"/>
      </p:cViewPr>
      <p:guideLst>
        <p:guide orient="horz" pos="2792"/>
        <p:guide pos="20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71" cy="496729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294" y="0"/>
            <a:ext cx="2942271" cy="496729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A4DE792F-1A41-4109-B683-430082128401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510D5865-33D3-4C60-8A3C-A20F3DBC0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26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788150" cy="99234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88150" tIns="44076" rIns="88150" bIns="44076" anchor="ctr"/>
          <a:lstStyle/>
          <a:p>
            <a:endParaRPr lang="pt-BR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6788150" cy="99234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150" tIns="44076" rIns="88150" bIns="44076" anchor="ctr"/>
          <a:lstStyle/>
          <a:p>
            <a:endParaRPr lang="pt-BR"/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0" y="0"/>
            <a:ext cx="6788150" cy="99234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150" tIns="44076" rIns="88150" bIns="44076" anchor="ctr"/>
          <a:lstStyle/>
          <a:p>
            <a:endParaRPr lang="pt-BR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0" y="0"/>
            <a:ext cx="6788150" cy="99234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150" tIns="44076" rIns="88150" bIns="44076" anchor="ctr"/>
          <a:lstStyle/>
          <a:p>
            <a:endParaRPr lang="pt-BR"/>
          </a:p>
        </p:txBody>
      </p:sp>
      <p:sp>
        <p:nvSpPr>
          <p:cNvPr id="2458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3766800" y="-11437938"/>
            <a:ext cx="16246475" cy="12185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8512" y="4713145"/>
            <a:ext cx="5422020" cy="4457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068243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meio do mapeamento</a:t>
            </a:r>
            <a:r>
              <a:rPr lang="pt-BR" baseline="0" dirty="0" smtClean="0"/>
              <a:t> de competências podem ser identificadas e descritas as competências necessárias para o exercício de determinada função. O mapeamento (revisão a </a:t>
            </a:r>
            <a:r>
              <a:rPr lang="pt-BR" baseline="0" smtClean="0"/>
              <a:t>qualquer tempo)  </a:t>
            </a:r>
            <a:r>
              <a:rPr lang="pt-BR" baseline="0" dirty="0" smtClean="0"/>
              <a:t>é início do Ciclo da Gestão por Competência, que é seguido da Avaliação da Competência, nela abrangida o acordo de trabalho, a medição do desempenho e a identificação de lacunas. No acordo de trabalho o avaliador expõe ao avaliado o que se espera dele durante o período de avaliação, ao final desse período o avaliador apresenta ao avaliado a medição do seu desempenho (feedback), identificando as lacunas de treinamento e desenvolvimento do avaliado. Com base na avaliação da competência o avaliador encaminhará o avaliado para capacitação ( AJ) e para os programas de desenvolvimento (DADP). A identificação das competências adquiridas auxiliará na lotação desse servidor, auxiliará na descrição do perfil do servidor para realização de seleção externa (concurso) e de seleção interna para o exercício de FG e Cargos.  O Ciclo da Gestão por Competência estabelece critérios bem definidos para progressão na carreira, em que todos terão as mesmas oportunidades, de acordo com a meritocracia, que deverá fundamentar, inclusive, a política de recompensa.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67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844789" y="9425227"/>
            <a:ext cx="2941747" cy="496650"/>
          </a:xfrm>
          <a:prstGeom prst="rect">
            <a:avLst/>
          </a:prstGeom>
          <a:ln/>
        </p:spPr>
        <p:txBody>
          <a:bodyPr lIns="91367" tIns="45683" rIns="91367" bIns="45683"/>
          <a:lstStyle/>
          <a:p>
            <a:fld id="{E1EC2896-8BF0-41C8-951D-21D9DBB43025}" type="slidenum">
              <a:rPr lang="pt-BR"/>
              <a:pPr/>
              <a:t>11</a:t>
            </a:fld>
            <a:endParaRPr lang="pt-BR"/>
          </a:p>
        </p:txBody>
      </p:sp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130820" y="753702"/>
            <a:ext cx="4524896" cy="372090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67" tIns="45683" rIns="91367" bIns="45683" anchor="ctr"/>
          <a:lstStyle/>
          <a:p>
            <a:endParaRPr lang="pt-BR"/>
          </a:p>
        </p:txBody>
      </p:sp>
      <p:sp>
        <p:nvSpPr>
          <p:cNvPr id="142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8493" y="4714202"/>
            <a:ext cx="5423089" cy="4457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690" y="2130426"/>
            <a:ext cx="777262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80" y="3886200"/>
            <a:ext cx="64012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ED2AD2-ABCB-418E-9CB1-BCFC0708438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80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FAD203-0D10-4D75-BA5B-13E5A6919E9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1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84370" y="55563"/>
            <a:ext cx="2036558" cy="79121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71765" y="55563"/>
            <a:ext cx="5971950" cy="79121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E8CBBE-5F60-43D1-93EA-BD0806B1188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12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765" y="55563"/>
            <a:ext cx="8149163" cy="15541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>
          <a:xfrm>
            <a:off x="7019533" y="6270625"/>
            <a:ext cx="1891508" cy="458788"/>
          </a:xfrm>
        </p:spPr>
        <p:txBody>
          <a:bodyPr/>
          <a:lstStyle>
            <a:lvl1pPr>
              <a:defRPr/>
            </a:lvl1pPr>
          </a:lstStyle>
          <a:p>
            <a:fld id="{899C23D3-6B7C-445F-8EA9-2DD7D149328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06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9255" y="1480323"/>
            <a:ext cx="8226425" cy="602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15888"/>
            <a:ext cx="8689975" cy="94297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0E1504-D85D-4E10-A0BC-A0E50A8DEBE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74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20" y="4406901"/>
            <a:ext cx="777261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20" y="2906713"/>
            <a:ext cx="777261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E20604-0185-4A9D-A78E-3F30B9C7171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95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2789" y="1905001"/>
            <a:ext cx="3977881" cy="606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1325" y="1905001"/>
            <a:ext cx="3977882" cy="606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3763C7-4897-4956-B3FB-A1733CACF22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70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7" y="274638"/>
            <a:ext cx="82297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27" y="1535113"/>
            <a:ext cx="40408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27" y="2174875"/>
            <a:ext cx="40408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525" y="1535113"/>
            <a:ext cx="40423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525" y="2174875"/>
            <a:ext cx="40423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6631E0-B5EE-437F-A5E6-11272C4BE25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73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1DC3B2-B84C-4B15-BD73-FBD3E713FBB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AEF184-2312-4B5C-9836-EC647219C01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07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27" y="273050"/>
            <a:ext cx="300795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4965" y="273051"/>
            <a:ext cx="5111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27" y="1435101"/>
            <a:ext cx="3007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B3D309-0CC4-4062-8B27-7744E77EEF0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97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1879" y="4800600"/>
            <a:ext cx="548698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1879" y="612775"/>
            <a:ext cx="54869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1879" y="5367338"/>
            <a:ext cx="54869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EA61F3-9C26-4916-B1E5-341639BBDD1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6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9136674" cy="6858000"/>
            <a:chOff x="0" y="0"/>
            <a:chExt cx="6236" cy="4320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08" y="6"/>
              <a:ext cx="49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312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16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520" y="6"/>
              <a:ext cx="49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62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728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832" y="6"/>
              <a:ext cx="49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936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040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144" y="6"/>
              <a:ext cx="49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248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351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456" y="6"/>
              <a:ext cx="49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560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1663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1768" y="6"/>
              <a:ext cx="49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1872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1975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080" y="6"/>
              <a:ext cx="49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18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287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392" y="6"/>
              <a:ext cx="49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496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2599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702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807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2911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301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3119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3221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332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429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3533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637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741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384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3948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4052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4156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4260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436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4469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4572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4676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4781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488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4989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5092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5196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5300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540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5508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5612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5716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5820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5924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6028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6132" y="6"/>
              <a:ext cx="50" cy="431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467" y="0"/>
              <a:ext cx="5769" cy="431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0" y="1081"/>
              <a:ext cx="4737" cy="45"/>
            </a:xfrm>
            <a:prstGeom prst="rect">
              <a:avLst/>
            </a:prstGeom>
            <a:solidFill>
              <a:srgbClr val="3366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1151608" y="6280151"/>
            <a:ext cx="190176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3591083" y="6280151"/>
            <a:ext cx="289220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871765" y="55563"/>
            <a:ext cx="81491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1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789" y="1905001"/>
            <a:ext cx="8096417" cy="60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2117" name="Rectangle 69"/>
          <p:cNvSpPr>
            <a:spLocks noGrp="1" noChangeArrowheads="1"/>
          </p:cNvSpPr>
          <p:nvPr>
            <p:ph type="sldNum"/>
          </p:nvPr>
        </p:nvSpPr>
        <p:spPr bwMode="auto">
          <a:xfrm>
            <a:off x="7019533" y="6270625"/>
            <a:ext cx="189150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2A28A820-E26D-4FA6-8DB6-0CE40EC9CE1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87" r:id="rId13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Verdana" pitchFamily="32" charset="0"/>
          <a:cs typeface="Times New Roman" pitchFamily="16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Verdana" pitchFamily="32" charset="0"/>
          <a:cs typeface="Times New Roman" pitchFamily="16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Verdana" pitchFamily="32" charset="0"/>
          <a:cs typeface="Times New Roman" pitchFamily="16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Verdana" pitchFamily="32" charset="0"/>
          <a:cs typeface="Times New Roman" pitchFamily="16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Verdana" pitchFamily="32" charset="0"/>
          <a:cs typeface="Times New Roman" pitchFamily="16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Verdana" pitchFamily="32" charset="0"/>
          <a:cs typeface="Times New Roman" pitchFamily="16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Verdana" pitchFamily="32" charset="0"/>
          <a:cs typeface="Times New Roman" pitchFamily="16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3366"/>
          </a:solidFill>
          <a:latin typeface="Verdana" pitchFamily="32" charset="0"/>
          <a:cs typeface="Times New Roman" pitchFamily="16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1pikOHc-Xo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45961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1785939"/>
            <a:ext cx="9144000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000" b="1" dirty="0">
                <a:solidFill>
                  <a:srgbClr val="002060"/>
                </a:solidFill>
                <a:latin typeface="Cambria" pitchFamily="16" charset="0"/>
              </a:rPr>
              <a:t/>
            </a:r>
            <a:br>
              <a:rPr lang="pt-BR" sz="2000" b="1" dirty="0">
                <a:solidFill>
                  <a:srgbClr val="002060"/>
                </a:solidFill>
                <a:latin typeface="Cambria" pitchFamily="16" charset="0"/>
              </a:rPr>
            </a:br>
            <a:endParaRPr lang="pt-BR" sz="2000" b="1" dirty="0">
              <a:solidFill>
                <a:srgbClr val="002060"/>
              </a:solidFill>
              <a:latin typeface="Cambria" pitchFamily="16" charset="0"/>
            </a:endParaRPr>
          </a:p>
          <a:p>
            <a:pPr algn="ctr">
              <a:buClrTx/>
              <a:buFontTx/>
              <a:buNone/>
            </a:pPr>
            <a:endParaRPr lang="pt-BR" b="1" dirty="0">
              <a:solidFill>
                <a:srgbClr val="002060"/>
              </a:solidFill>
              <a:latin typeface="Cambria" pitchFamily="16" charset="0"/>
            </a:endParaRPr>
          </a:p>
          <a:p>
            <a:pPr algn="ctr">
              <a:buClrTx/>
              <a:buFontTx/>
              <a:buNone/>
            </a:pPr>
            <a:endParaRPr lang="pt-BR" sz="3700" b="1" dirty="0">
              <a:solidFill>
                <a:srgbClr val="002060"/>
              </a:solidFill>
              <a:latin typeface="Cambria" pitchFamily="16" charset="0"/>
            </a:endParaRPr>
          </a:p>
          <a:p>
            <a:pPr algn="ctr">
              <a:buClrTx/>
              <a:buFontTx/>
              <a:buNone/>
            </a:pPr>
            <a:r>
              <a:rPr lang="pt-BR" sz="3700" b="1" dirty="0" smtClean="0">
                <a:solidFill>
                  <a:srgbClr val="002060"/>
                </a:solidFill>
                <a:latin typeface="Cambria" pitchFamily="16" charset="0"/>
              </a:rPr>
              <a:t>PRINCIPAIS PROGRAMAS E PROJETOS DA</a:t>
            </a:r>
            <a:r>
              <a:rPr lang="pt-BR" sz="3700" b="1" dirty="0">
                <a:solidFill>
                  <a:srgbClr val="002060"/>
                </a:solidFill>
                <a:latin typeface="Cambria" pitchFamily="16" charset="0"/>
              </a:rPr>
              <a:t/>
            </a:r>
            <a:br>
              <a:rPr lang="pt-BR" sz="3700" b="1" dirty="0">
                <a:solidFill>
                  <a:srgbClr val="002060"/>
                </a:solidFill>
                <a:latin typeface="Cambria" pitchFamily="16" charset="0"/>
              </a:rPr>
            </a:br>
            <a:r>
              <a:rPr lang="pt-BR" sz="3700" b="1" dirty="0">
                <a:solidFill>
                  <a:srgbClr val="002060"/>
                </a:solidFill>
                <a:latin typeface="Cambria" pitchFamily="16" charset="0"/>
              </a:rPr>
              <a:t>DIRETORIA DE RECURSOS HUMANOS</a:t>
            </a:r>
          </a:p>
          <a:p>
            <a:pPr algn="ctr">
              <a:buClrTx/>
              <a:buFontTx/>
              <a:buNone/>
            </a:pPr>
            <a:endParaRPr lang="pt-BR" b="1" dirty="0">
              <a:solidFill>
                <a:srgbClr val="002060"/>
              </a:solidFill>
              <a:latin typeface="Cambria" pitchFamily="16" charset="0"/>
            </a:endParaRPr>
          </a:p>
          <a:p>
            <a:pPr algn="ctr">
              <a:buClrTx/>
              <a:buFontTx/>
              <a:buNone/>
            </a:pPr>
            <a:endParaRPr lang="pt-BR" b="1" dirty="0">
              <a:solidFill>
                <a:srgbClr val="002060"/>
              </a:solidFill>
              <a:latin typeface="Cambria" pitchFamily="16" charset="0"/>
            </a:endParaRPr>
          </a:p>
          <a:p>
            <a:pPr algn="ctr">
              <a:buClrTx/>
              <a:buFontTx/>
              <a:buNone/>
            </a:pPr>
            <a:endParaRPr lang="pt-BR" sz="2000" b="1" dirty="0">
              <a:solidFill>
                <a:srgbClr val="002060"/>
              </a:solidFill>
              <a:latin typeface="Cambria" pitchFamily="16" charset="0"/>
            </a:endParaRPr>
          </a:p>
          <a:p>
            <a:pPr algn="ctr">
              <a:buClrTx/>
              <a:buFontTx/>
              <a:buNone/>
            </a:pPr>
            <a:endParaRPr lang="pt-BR" b="1" dirty="0">
              <a:solidFill>
                <a:srgbClr val="002060"/>
              </a:solidFill>
              <a:latin typeface="Cambria" pitchFamily="16" charset="0"/>
            </a:endParaRPr>
          </a:p>
          <a:p>
            <a:pPr algn="ctr">
              <a:buClrTx/>
              <a:buFontTx/>
              <a:buNone/>
            </a:pPr>
            <a:endParaRPr lang="pt-BR" b="1" dirty="0">
              <a:solidFill>
                <a:srgbClr val="002060"/>
              </a:solidFill>
              <a:latin typeface="Cambr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GESTÃO POR COMPETÊNCIAS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1160061"/>
            <a:ext cx="8226425" cy="4749420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Ciclo da Gestão por Competências: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O Mapeamento de Competências </a:t>
            </a:r>
          </a:p>
          <a:p>
            <a:pPr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Avaliação da Competência</a:t>
            </a:r>
          </a:p>
          <a:p>
            <a:pPr marL="0" indent="0" algn="just"/>
            <a:r>
              <a:rPr lang="pt-BR" sz="2000" dirty="0" smtClean="0">
                <a:solidFill>
                  <a:schemeClr val="tx1"/>
                </a:solidFill>
              </a:rPr>
              <a:t>     1)  </a:t>
            </a:r>
            <a:r>
              <a:rPr lang="pt-BR" sz="2000" dirty="0" smtClean="0"/>
              <a:t>Acordo de trabalho</a:t>
            </a:r>
          </a:p>
          <a:p>
            <a:pPr marL="0" indent="0" algn="just"/>
            <a:r>
              <a:rPr lang="pt-BR" sz="2000" dirty="0"/>
              <a:t> </a:t>
            </a:r>
            <a:r>
              <a:rPr lang="pt-BR" sz="2000" dirty="0" smtClean="0"/>
              <a:t>    2) Medição do desempenho (avaliação) – feedback   </a:t>
            </a:r>
          </a:p>
          <a:p>
            <a:pPr marL="0" indent="0" algn="just"/>
            <a:r>
              <a:rPr lang="pt-BR" sz="2000" dirty="0"/>
              <a:t> </a:t>
            </a:r>
            <a:r>
              <a:rPr lang="pt-BR" sz="2000" dirty="0" smtClean="0"/>
              <a:t>    3) Identificação de lacunas</a:t>
            </a:r>
          </a:p>
          <a:p>
            <a:pPr marL="457200" indent="-457200">
              <a:buFontTx/>
              <a:buChar char="-"/>
            </a:pPr>
            <a:r>
              <a:rPr lang="pt-BR" sz="2000" dirty="0" smtClean="0"/>
              <a:t>Ações de treinamento e desenvolvimento</a:t>
            </a:r>
          </a:p>
          <a:p>
            <a:pPr marL="457200" indent="-457200">
              <a:buFontTx/>
              <a:buChar char="-"/>
            </a:pPr>
            <a:r>
              <a:rPr lang="pt-BR" sz="2000" dirty="0" smtClean="0"/>
              <a:t>Aproveitamento de competências (lotação)</a:t>
            </a:r>
          </a:p>
          <a:p>
            <a:pPr marL="457200" indent="-457200">
              <a:buFontTx/>
              <a:buChar char="-"/>
            </a:pPr>
            <a:r>
              <a:rPr lang="pt-BR" sz="2000" dirty="0" smtClean="0"/>
              <a:t>Seleção (concurso)</a:t>
            </a:r>
          </a:p>
          <a:p>
            <a:pPr marL="457200" indent="-457200">
              <a:buFontTx/>
              <a:buChar char="-"/>
            </a:pPr>
            <a:r>
              <a:rPr lang="pt-BR" sz="2000" dirty="0" smtClean="0"/>
              <a:t>Recompensa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920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4440870" y="1952625"/>
            <a:ext cx="423428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endParaRPr lang="pt-BR" sz="1400" i="1" dirty="0">
              <a:solidFill>
                <a:srgbClr val="0D0157"/>
              </a:solidFill>
              <a:latin typeface="Cambria" pitchFamily="16" charset="0"/>
            </a:endParaRPr>
          </a:p>
          <a:p>
            <a:pPr>
              <a:spcBef>
                <a:spcPts val="450"/>
              </a:spcBef>
              <a:buClr>
                <a:srgbClr val="9A0000"/>
              </a:buClr>
              <a:buFont typeface="Times New Roman" pitchFamily="16" charset="0"/>
              <a:buBlip>
                <a:blip r:embed="rId3"/>
              </a:buBlip>
            </a:pPr>
            <a:r>
              <a:rPr lang="pt-BR" sz="1400" i="1" dirty="0">
                <a:solidFill>
                  <a:srgbClr val="0D0157"/>
                </a:solidFill>
                <a:latin typeface="Cambria" pitchFamily="16" charset="0"/>
              </a:rPr>
              <a:t>Diretor de Recursos Humanos</a:t>
            </a:r>
            <a:br>
              <a:rPr lang="pt-BR" sz="1400" i="1" dirty="0">
                <a:solidFill>
                  <a:srgbClr val="0D0157"/>
                </a:solidFill>
                <a:latin typeface="Cambria" pitchFamily="16" charset="0"/>
              </a:rPr>
            </a:br>
            <a:r>
              <a:rPr lang="pt-BR" sz="1400" i="1" dirty="0">
                <a:solidFill>
                  <a:srgbClr val="0D0157"/>
                </a:solidFill>
                <a:latin typeface="Cambria" pitchFamily="16" charset="0"/>
              </a:rPr>
              <a:t>Raphael Jaques de Souza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t-BR" sz="1400" i="1" dirty="0">
                <a:solidFill>
                  <a:srgbClr val="0D0157"/>
                </a:solidFill>
                <a:latin typeface="Cambria" pitchFamily="16" charset="0"/>
              </a:rPr>
              <a:t>        E-mail: </a:t>
            </a:r>
            <a:r>
              <a:rPr lang="pt-BR" sz="1400" i="1" u="sng" dirty="0">
                <a:solidFill>
                  <a:srgbClr val="0D0157"/>
                </a:solidFill>
                <a:latin typeface="Cambria" pitchFamily="16" charset="0"/>
              </a:rPr>
              <a:t>dirrh@tjsc.jus.br; raphael@tjsc.jus.br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t-BR" sz="1400" i="1" dirty="0">
                <a:solidFill>
                  <a:srgbClr val="0D0157"/>
                </a:solidFill>
                <a:latin typeface="Cambria" pitchFamily="16" charset="0"/>
              </a:rPr>
              <a:t>        Fone: 48 3287 7500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t-BR" sz="1400" i="1" dirty="0">
              <a:solidFill>
                <a:srgbClr val="0D0157"/>
              </a:solidFill>
              <a:latin typeface="Cambria" pitchFamily="16" charset="0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pt-BR" sz="1400" i="1" dirty="0">
              <a:solidFill>
                <a:srgbClr val="0D0157"/>
              </a:solidFill>
              <a:latin typeface="Cambria" pitchFamily="16" charset="0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t-BR" sz="1400" i="1" dirty="0">
                <a:solidFill>
                  <a:srgbClr val="0D0157"/>
                </a:solidFill>
                <a:latin typeface="Cambria" pitchFamily="16" charset="0"/>
              </a:rPr>
              <a:t>                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14" y="1557339"/>
            <a:ext cx="359987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50541" y="1190625"/>
            <a:ext cx="2596245" cy="1373188"/>
            <a:chOff x="171" y="750"/>
            <a:chExt cx="1772" cy="865"/>
          </a:xfrm>
        </p:grpSpPr>
        <p:sp>
          <p:nvSpPr>
            <p:cNvPr id="72708" name="Text Box 4"/>
            <p:cNvSpPr txBox="1">
              <a:spLocks noChangeArrowheads="1"/>
            </p:cNvSpPr>
            <p:nvPr/>
          </p:nvSpPr>
          <p:spPr bwMode="auto">
            <a:xfrm>
              <a:off x="177" y="845"/>
              <a:ext cx="1767" cy="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b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400" b="1">
                  <a:solidFill>
                    <a:srgbClr val="0D015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6" charset="0"/>
                </a:rPr>
                <a:t>MUITO </a:t>
              </a:r>
            </a:p>
            <a:p>
              <a:pPr algn="r">
                <a:buClrTx/>
                <a:buFontTx/>
                <a:buNone/>
              </a:pPr>
              <a:endParaRPr lang="pt-BR" sz="3400" b="1">
                <a:solidFill>
                  <a:srgbClr val="0D01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6" charset="0"/>
              </a:endParaRPr>
            </a:p>
          </p:txBody>
        </p:sp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171" y="750"/>
              <a:ext cx="1767" cy="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b"/>
            <a:lstStyle>
              <a:lvl1pPr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9563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8983663" algn="l"/>
                  <a:tab pos="9432925" algn="l"/>
                  <a:tab pos="9882188" algn="l"/>
                  <a:tab pos="10331450" algn="l"/>
                  <a:tab pos="1078071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400" b="1" dirty="0">
                  <a:solidFill>
                    <a:srgbClr val="0D015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6" charset="0"/>
                </a:rPr>
                <a:t>		OBRIGADO!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9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 smtClean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TELETRABALHO</a:t>
            </a:r>
            <a:endParaRPr lang="pt-BR" sz="3800" kern="1200" dirty="0">
              <a:solidFill>
                <a:srgbClr val="002060"/>
              </a:solidFill>
              <a:latin typeface="Cambria" pitchFamily="16" charset="0"/>
              <a:ea typeface="+mn-ea"/>
              <a:cs typeface="Arial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2060811"/>
            <a:ext cx="8226425" cy="3848669"/>
          </a:xfrm>
        </p:spPr>
        <p:txBody>
          <a:bodyPr/>
          <a:lstStyle/>
          <a:p>
            <a:pPr algn="just"/>
            <a:r>
              <a:rPr lang="pt-BR" sz="2000" dirty="0" smtClean="0"/>
              <a:t>	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Resolução n. 14/2015-TJ.</a:t>
            </a: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Modalidade de trabalho de forma remota, em local adequado, com a privacidade e a segurança exigida pelo serviço, mediante a utilização de tecnologias de informação e de conhecimento.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Iniciativa que visa </a:t>
            </a:r>
            <a:r>
              <a:rPr lang="pt-BR" sz="2000" dirty="0"/>
              <a:t>aumentar a eficiência dos serviços prestados, </a:t>
            </a:r>
            <a:r>
              <a:rPr lang="pt-BR" sz="2000" dirty="0" smtClean="0"/>
              <a:t>bem como servir de </a:t>
            </a:r>
            <a:r>
              <a:rPr lang="pt-BR" sz="2000" dirty="0"/>
              <a:t>alternativa diante de um cenário de restrições orçamentárias para </a:t>
            </a:r>
            <a:r>
              <a:rPr lang="pt-BR" sz="2000" dirty="0" smtClean="0"/>
              <a:t>a realização de obras </a:t>
            </a:r>
            <a:r>
              <a:rPr lang="pt-BR" sz="2000" dirty="0"/>
              <a:t>e para contratação de novos </a:t>
            </a:r>
            <a:r>
              <a:rPr lang="pt-BR" sz="2000" dirty="0" smtClean="0"/>
              <a:t>servidores</a:t>
            </a:r>
            <a:r>
              <a:rPr lang="pt-BR" sz="2000" dirty="0"/>
              <a:t>.</a:t>
            </a:r>
          </a:p>
          <a:p>
            <a:pPr algn="just"/>
            <a:r>
              <a:rPr lang="pt-BR" sz="2000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83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 smtClean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TELETRABALHO</a:t>
            </a:r>
            <a:endParaRPr lang="pt-BR" sz="3800" kern="1200" dirty="0">
              <a:solidFill>
                <a:srgbClr val="002060"/>
              </a:solidFill>
              <a:latin typeface="Cambria" pitchFamily="16" charset="0"/>
              <a:ea typeface="+mn-ea"/>
              <a:cs typeface="Arial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1934687"/>
            <a:ext cx="8226425" cy="3977382"/>
          </a:xfrm>
        </p:spPr>
        <p:txBody>
          <a:bodyPr/>
          <a:lstStyle/>
          <a:p>
            <a:pPr algn="just"/>
            <a:r>
              <a:rPr lang="pt-BR" sz="2000" dirty="0" smtClean="0"/>
              <a:t>	Vantagens e benefícios advindos </a:t>
            </a:r>
            <a:r>
              <a:rPr lang="pt-BR" sz="2000" dirty="0"/>
              <a:t>do </a:t>
            </a:r>
            <a:r>
              <a:rPr lang="pt-BR" sz="2000" dirty="0" err="1" smtClean="0"/>
              <a:t>teletrabalho</a:t>
            </a:r>
            <a:r>
              <a:rPr lang="pt-BR" sz="2000" dirty="0" smtClean="0"/>
              <a:t>:</a:t>
            </a:r>
          </a:p>
          <a:p>
            <a:pPr algn="just"/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à Administração</a:t>
            </a:r>
            <a:r>
              <a:rPr lang="pt-BR" sz="2000" dirty="0"/>
              <a:t>: incremento da produtividade, redução de custos, motivação e comprometimento dos servidores com melhoria do clima organizacional</a:t>
            </a:r>
            <a:r>
              <a:rPr lang="pt-BR" sz="2000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ao servidor</a:t>
            </a:r>
            <a:r>
              <a:rPr lang="pt-BR" sz="2000" dirty="0"/>
              <a:t>: flexibilização de horários, possibilitando maior satisfação pessoal</a:t>
            </a:r>
            <a:r>
              <a:rPr lang="pt-BR" sz="2000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à sociedade</a:t>
            </a:r>
            <a:r>
              <a:rPr lang="pt-BR" sz="2000" dirty="0"/>
              <a:t>: maior eficiência no atendimento à população, bem como a colaboração para a melhoria da mobilidade </a:t>
            </a:r>
            <a:r>
              <a:rPr lang="pt-BR" sz="2000" dirty="0" smtClean="0"/>
              <a:t>urbana.</a:t>
            </a:r>
            <a:endParaRPr lang="pt-BR" sz="2000" dirty="0"/>
          </a:p>
          <a:p>
            <a:pPr algn="just"/>
            <a:r>
              <a:rPr lang="pt-BR" sz="2000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0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 smtClean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TELETRABALHO</a:t>
            </a:r>
            <a:endParaRPr lang="pt-BR" sz="3800" kern="1200" dirty="0">
              <a:solidFill>
                <a:srgbClr val="002060"/>
              </a:solidFill>
              <a:latin typeface="Cambria" pitchFamily="16" charset="0"/>
              <a:ea typeface="+mn-ea"/>
              <a:cs typeface="Arial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1160061"/>
            <a:ext cx="8226425" cy="4749420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Formas de ingresso: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Processo seletivo;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Designação, no interesse do serviço público;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Atendimento de determinada demanda (relatório circunstanciado).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Preferência no processo seletivo: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Deficiência física que dificulte sua locomoção;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Cônjuge ou companheiro residente em outro município;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Maior tempo de serviço no Poder Judiciário;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Atuação exclusiva com processos eletrônicos;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Mais idoso.</a:t>
            </a:r>
          </a:p>
          <a:p>
            <a:pPr marL="0" indent="0" algn="just"/>
            <a:endParaRPr lang="pt-BR" dirty="0" smtClean="0"/>
          </a:p>
          <a:p>
            <a:pPr marL="0" indent="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6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 smtClean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TELETRABALHO</a:t>
            </a:r>
            <a:endParaRPr lang="pt-BR" sz="3800" kern="1200" dirty="0">
              <a:solidFill>
                <a:srgbClr val="002060"/>
              </a:solidFill>
              <a:latin typeface="Cambria" pitchFamily="16" charset="0"/>
              <a:ea typeface="+mn-ea"/>
              <a:cs typeface="Arial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1160061"/>
            <a:ext cx="8226425" cy="4749420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Vedada a participação: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Ocupante de cargo ou função de direção ou chefia;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Em estágio probatório, se efetivo, ou com menos de 365 dias de atividade, se exclusivamente comissionado;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Nota inferior a 8 nas 2 últimas avaliações de desempenho;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Penalidade disciplinar nos últimos 2 anos.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Perfil adequado ao </a:t>
            </a:r>
            <a:r>
              <a:rPr lang="pt-BR" sz="2000" dirty="0" err="1" smtClean="0"/>
              <a:t>teletrabalho</a:t>
            </a:r>
            <a:r>
              <a:rPr lang="pt-BR" sz="2000" dirty="0" smtClean="0"/>
              <a:t>: disciplina e organização para harmonizar o trabalho com a convivência familiar.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544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 smtClean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TELETRABALHO</a:t>
            </a:r>
            <a:endParaRPr lang="pt-BR" sz="3800" kern="1200" dirty="0">
              <a:solidFill>
                <a:srgbClr val="002060"/>
              </a:solidFill>
              <a:latin typeface="Cambria" pitchFamily="16" charset="0"/>
              <a:ea typeface="+mn-ea"/>
              <a:cs typeface="Arial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1160061"/>
            <a:ext cx="8226425" cy="4749420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Produtividade no mínimo 20% superior à média da produção mensal de sua equipe de trabalho.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Considerados somente os trabalhos realizados com a qualidade exigida pelo gestor da </a:t>
            </a:r>
            <a:r>
              <a:rPr lang="pt-BR" sz="2000" dirty="0" smtClean="0"/>
              <a:t>unidade.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Atingimento da meta de produtividade mensal equivalerá ao cumprimento da jornada de trabalho.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Déficit de produção não justificado será descontado proporcionalmente de sua remuneração.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Possibilidade de compensação no mês imediatamente subsequente.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16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 smtClean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TELETRABALHO</a:t>
            </a:r>
            <a:endParaRPr lang="pt-BR" sz="3800" kern="1200" dirty="0">
              <a:solidFill>
                <a:srgbClr val="002060"/>
              </a:solidFill>
              <a:latin typeface="Cambria" pitchFamily="16" charset="0"/>
              <a:ea typeface="+mn-ea"/>
              <a:cs typeface="Arial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1160061"/>
            <a:ext cx="8226425" cy="4749420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Duração: 1 ano, podendo ser prorrogado.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Possibilidade de suspensão temporária em razão de afastamentos de servidores do regime presencial.</a:t>
            </a:r>
          </a:p>
          <a:p>
            <a:pPr marL="0" indent="0" algn="just"/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Assegurados os afastamentos legais: usufruto ajustado com o gestor da unidade.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Servidor deverá providenciar e manter estruturas física e tecnológica.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292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 smtClean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TELETRABALHO</a:t>
            </a:r>
            <a:endParaRPr lang="pt-BR" sz="3800" kern="1200" dirty="0">
              <a:solidFill>
                <a:srgbClr val="002060"/>
              </a:solidFill>
              <a:latin typeface="Cambria" pitchFamily="16" charset="0"/>
              <a:ea typeface="+mn-ea"/>
              <a:cs typeface="Arial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1160061"/>
            <a:ext cx="8226425" cy="4749420"/>
          </a:xfrm>
        </p:spPr>
        <p:txBody>
          <a:bodyPr/>
          <a:lstStyle/>
          <a:p>
            <a:pPr marL="0" indent="0" algn="just"/>
            <a:endParaRPr lang="pt-BR" sz="2000" dirty="0">
              <a:solidFill>
                <a:schemeClr val="tx1"/>
              </a:solidFill>
            </a:endParaRPr>
          </a:p>
          <a:p>
            <a:pPr marL="0" indent="0" algn="just"/>
            <a:endParaRPr lang="pt-BR" sz="2000" dirty="0" smtClean="0">
              <a:solidFill>
                <a:schemeClr val="tx1"/>
              </a:solidFill>
            </a:endParaRPr>
          </a:p>
          <a:p>
            <a:pPr marL="0" indent="0" algn="just"/>
            <a:endParaRPr lang="pt-BR" sz="2000">
              <a:solidFill>
                <a:schemeClr val="tx1"/>
              </a:solidFill>
            </a:endParaRPr>
          </a:p>
          <a:p>
            <a:pPr marL="0" indent="0" algn="just"/>
            <a:endParaRPr lang="pt-BR" sz="2000" dirty="0" smtClean="0">
              <a:solidFill>
                <a:schemeClr val="tx1"/>
              </a:solidFill>
            </a:endParaRPr>
          </a:p>
          <a:p>
            <a:pPr marL="0" indent="0" algn="just"/>
            <a:endParaRPr lang="pt-BR" sz="2000" dirty="0" smtClean="0">
              <a:solidFill>
                <a:schemeClr val="tx1"/>
              </a:solidFill>
            </a:endParaRPr>
          </a:p>
          <a:p>
            <a:pPr marL="0" indent="0" algn="just"/>
            <a:r>
              <a:rPr lang="pt-BR" sz="2000" u="sng" dirty="0">
                <a:latin typeface="Georgia"/>
                <a:ea typeface="Calibri"/>
                <a:hlinkClick r:id="rId2"/>
              </a:rPr>
              <a:t>https://www.youtube.com/watch?v=U1pikOHc-Xo&amp;feature=youtu.be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741" y="95535"/>
            <a:ext cx="8149163" cy="1554162"/>
          </a:xfrm>
        </p:spPr>
        <p:txBody>
          <a:bodyPr/>
          <a:lstStyle/>
          <a:p>
            <a:r>
              <a:rPr lang="pt-BR" sz="3800" kern="1200" dirty="0">
                <a:solidFill>
                  <a:srgbClr val="002060"/>
                </a:solidFill>
                <a:latin typeface="Cambria" pitchFamily="16" charset="0"/>
                <a:ea typeface="+mn-ea"/>
                <a:cs typeface="Arial" charset="0"/>
              </a:rPr>
              <a:t>GESTÃO POR COMPETÊNCIAS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03" y="1160061"/>
            <a:ext cx="8226425" cy="4749420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Visa </a:t>
            </a:r>
            <a:r>
              <a:rPr lang="pt-BR" sz="2000" dirty="0">
                <a:solidFill>
                  <a:schemeClr val="tx1"/>
                </a:solidFill>
              </a:rPr>
              <a:t>identificar, desenvolver e mobilizar competências necessárias ao alcance dos objetivos da Instituição. 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Competência </a:t>
            </a:r>
            <a:r>
              <a:rPr lang="pt-BR" sz="2000" dirty="0">
                <a:solidFill>
                  <a:schemeClr val="tx1"/>
                </a:solidFill>
              </a:rPr>
              <a:t>é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a capacidade de realizar adequadamente determinado trabalho. 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Conhecimentos: saber	 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Habilidades: saber fazer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Atitudes: querer fazer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Meta CNJ 2014: mapear competências de 60% da força de trabalho da Justiça de 1º Grau.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6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Verdana"/>
        <a:ea typeface=""/>
        <a:cs typeface="Times New Roman"/>
      </a:majorFont>
      <a:minorFont>
        <a:latin typeface="Verdana"/>
        <a:ea typeface=""/>
        <a:cs typeface="Times New Roma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3855</TotalTime>
  <Words>556</Words>
  <Application>Microsoft Office PowerPoint</Application>
  <PresentationFormat>Apresentação na tela (4:3)</PresentationFormat>
  <Paragraphs>103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Tema1</vt:lpstr>
      <vt:lpstr>Apresentação do PowerPoint</vt:lpstr>
      <vt:lpstr>TELETRABALHO</vt:lpstr>
      <vt:lpstr>TELETRABALHO</vt:lpstr>
      <vt:lpstr>TELETRABALHO</vt:lpstr>
      <vt:lpstr>TELETRABALHO</vt:lpstr>
      <vt:lpstr>TELETRABALHO</vt:lpstr>
      <vt:lpstr>TELETRABALHO</vt:lpstr>
      <vt:lpstr>TELETRABALHO</vt:lpstr>
      <vt:lpstr>GESTÃO POR COMPETÊNCIAS</vt:lpstr>
      <vt:lpstr>GESTÃO POR COMPETÊNCIAS</vt:lpstr>
      <vt:lpstr>Apresentação do PowerPoint</vt:lpstr>
    </vt:vector>
  </TitlesOfParts>
  <Company>Tribunal de Justiça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Poder Judiciário de SC</dc:creator>
  <cp:lastModifiedBy>usuario</cp:lastModifiedBy>
  <cp:revision>265</cp:revision>
  <cp:lastPrinted>2015-06-26T14:00:36Z</cp:lastPrinted>
  <dcterms:created xsi:type="dcterms:W3CDTF">2014-02-04T19:52:57Z</dcterms:created>
  <dcterms:modified xsi:type="dcterms:W3CDTF">2015-07-08T15:18:03Z</dcterms:modified>
</cp:coreProperties>
</file>