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1" r:id="rId21"/>
    <p:sldId id="280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CC5356D-7AC7-4CDB-9803-64957026824E}">
          <p14:sldIdLst>
            <p14:sldId id="256"/>
            <p14:sldId id="257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81"/>
            <p14:sldId id="280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7.6.21\asplan\Resolu&#231;&#227;o%20194\2014_e_2015\grafico_estoqu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40"/>
      <c:rotY val="138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677327501108654E-2"/>
          <c:y val="8.8594305813482904E-2"/>
          <c:w val="0.86954467372379396"/>
          <c:h val="0.72865302389972308"/>
        </c:manualLayout>
      </c:layout>
      <c:pie3DChart>
        <c:varyColors val="1"/>
        <c:ser>
          <c:idx val="0"/>
          <c:order val="0"/>
          <c:tx>
            <c:strRef>
              <c:f>[grafico_estoque.xlsx]Plan1!$B$1</c:f>
              <c:strCache>
                <c:ptCount val="1"/>
                <c:pt idx="0">
                  <c:v>Estoque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explosion val="16"/>
          <c:dPt>
            <c:idx val="0"/>
            <c:bubble3D val="0"/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r="13500000">
                  <a:schemeClr val="tx1">
                    <a:alpha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plastic">
                <a:bevelT w="0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[grafico_estoque.xlsx]Plan1!$A$2:$A$3</c:f>
              <c:strCache>
                <c:ptCount val="2"/>
                <c:pt idx="0">
                  <c:v>Segundo Grau</c:v>
                </c:pt>
                <c:pt idx="1">
                  <c:v>Primeiro Grau</c:v>
                </c:pt>
              </c:strCache>
            </c:strRef>
          </c:cat>
          <c:val>
            <c:numRef>
              <c:f>[grafico_estoque.xlsx]Plan1!$B$2:$B$3</c:f>
              <c:numCache>
                <c:formatCode>General</c:formatCode>
                <c:ptCount val="2"/>
                <c:pt idx="0">
                  <c:v>73302</c:v>
                </c:pt>
                <c:pt idx="1">
                  <c:v>2586753</c:v>
                </c:pt>
              </c:numCache>
            </c:numRef>
          </c:val>
        </c:ser>
        <c:ser>
          <c:idx val="1"/>
          <c:order val="1"/>
          <c:tx>
            <c:strRef>
              <c:f>[grafico_estoque.xlsx]Plan1!$C$1</c:f>
              <c:strCache>
                <c:ptCount val="1"/>
                <c:pt idx="0">
                  <c:v>Colunas1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[grafico_estoque.xlsx]Plan1!$A$2:$A$3</c:f>
              <c:strCache>
                <c:ptCount val="2"/>
                <c:pt idx="0">
                  <c:v>Segundo Grau</c:v>
                </c:pt>
                <c:pt idx="1">
                  <c:v>Primeiro Grau</c:v>
                </c:pt>
              </c:strCache>
            </c:strRef>
          </c:cat>
          <c:val>
            <c:numRef>
              <c:f>[grafico_estoque.xlsx]Plan1!$C$2:$C$3</c:f>
              <c:numCache>
                <c:formatCode>0.00%</c:formatCode>
                <c:ptCount val="2"/>
                <c:pt idx="0">
                  <c:v>2.7556573078376199E-2</c:v>
                </c:pt>
                <c:pt idx="1">
                  <c:v>0.97244342692162378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CC5-44B7-43F6-B4B6-3E59A56CA9E4}" type="datetimeFigureOut">
              <a:rPr lang="pt-BR" smtClean="0"/>
              <a:t>08/07/2015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C964-5425-4E23-BF60-7A418C77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06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CC5-44B7-43F6-B4B6-3E59A56CA9E4}" type="datetimeFigureOut">
              <a:rPr lang="pt-BR" smtClean="0"/>
              <a:t>08/07/2015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C964-5425-4E23-BF60-7A418C77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02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CC5-44B7-43F6-B4B6-3E59A56CA9E4}" type="datetimeFigureOut">
              <a:rPr lang="pt-BR" smtClean="0"/>
              <a:t>08/07/2015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C964-5425-4E23-BF60-7A418C77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70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CC5-44B7-43F6-B4B6-3E59A56CA9E4}" type="datetimeFigureOut">
              <a:rPr lang="pt-BR" smtClean="0"/>
              <a:t>08/07/2015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C964-5425-4E23-BF60-7A418C779CE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 userDrawn="1"/>
        </p:nvSpPr>
        <p:spPr>
          <a:xfrm>
            <a:off x="228600" y="216568"/>
            <a:ext cx="8674768" cy="1118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200" b="1" cap="small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Comitê Gestor Regional </a:t>
            </a:r>
            <a:br>
              <a:rPr lang="pt-BR" sz="1200" b="1" cap="small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cap="small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Gestão e Implementação </a:t>
            </a:r>
            <a:br>
              <a:rPr lang="pt-BR" sz="1200" b="1" cap="small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cap="small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Política Nacional de Atenção Prioritária</a:t>
            </a:r>
            <a:br>
              <a:rPr lang="pt-BR" sz="1200" b="1" cap="small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b="1" cap="small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Primeiro Grau de Jurisdição</a:t>
            </a:r>
            <a:r>
              <a:rPr lang="pt-BR" sz="1200" b="1" cap="small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b="1" cap="small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 userDrawn="1"/>
        </p:nvCxnSpPr>
        <p:spPr>
          <a:xfrm flipH="1">
            <a:off x="4481760" y="1101164"/>
            <a:ext cx="4343400" cy="5469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 userDrawn="1"/>
        </p:nvCxnSpPr>
        <p:spPr>
          <a:xfrm flipH="1">
            <a:off x="4865160" y="1203521"/>
            <a:ext cx="3960000" cy="729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43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CC5-44B7-43F6-B4B6-3E59A56CA9E4}" type="datetimeFigureOut">
              <a:rPr lang="pt-BR" smtClean="0"/>
              <a:t>08/07/2015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C964-5425-4E23-BF60-7A418C77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62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CC5-44B7-43F6-B4B6-3E59A56CA9E4}" type="datetimeFigureOut">
              <a:rPr lang="pt-BR" smtClean="0"/>
              <a:t>08/07/2015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C964-5425-4E23-BF60-7A418C77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21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CC5-44B7-43F6-B4B6-3E59A56CA9E4}" type="datetimeFigureOut">
              <a:rPr lang="pt-BR" smtClean="0"/>
              <a:t>08/07/2015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C964-5425-4E23-BF60-7A418C77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03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CC5-44B7-43F6-B4B6-3E59A56CA9E4}" type="datetimeFigureOut">
              <a:rPr lang="pt-BR" smtClean="0"/>
              <a:t>08/07/2015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C964-5425-4E23-BF60-7A418C77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70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CC5-44B7-43F6-B4B6-3E59A56CA9E4}" type="datetimeFigureOut">
              <a:rPr lang="pt-BR" smtClean="0"/>
              <a:t>08/07/2015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C964-5425-4E23-BF60-7A418C77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39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CC5-44B7-43F6-B4B6-3E59A56CA9E4}" type="datetimeFigureOut">
              <a:rPr lang="pt-BR" smtClean="0"/>
              <a:t>08/07/2015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C964-5425-4E23-BF60-7A418C77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61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FCC5-44B7-43F6-B4B6-3E59A56CA9E4}" type="datetimeFigureOut">
              <a:rPr lang="pt-BR" smtClean="0"/>
              <a:t>08/07/2015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C964-5425-4E23-BF60-7A418C77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30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BFCC5-44B7-43F6-B4B6-3E59A56CA9E4}" type="datetimeFigureOut">
              <a:rPr lang="pt-BR" smtClean="0"/>
              <a:t>08/07/2015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C964-5425-4E23-BF60-7A418C77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69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type="subTitle" idx="1"/>
          </p:nvPr>
        </p:nvSpPr>
        <p:spPr>
          <a:xfrm>
            <a:off x="606903" y="2160574"/>
            <a:ext cx="7897826" cy="2540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Comitê Gestor Regional </a:t>
            </a:r>
          </a:p>
          <a:p>
            <a:pPr marL="0" indent="0" algn="ctr">
              <a:buNone/>
            </a:pPr>
            <a:r>
              <a:rPr lang="pt-BR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para Gestão e Implementação </a:t>
            </a:r>
          </a:p>
          <a:p>
            <a:pPr marL="0" indent="0" algn="ctr">
              <a:buNone/>
            </a:pPr>
            <a:r>
              <a:rPr lang="pt-BR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da Política Nacional de Atenção Prioritária</a:t>
            </a:r>
          </a:p>
          <a:p>
            <a:pPr marL="0" indent="0" algn="ctr">
              <a:buNone/>
            </a:pPr>
            <a:r>
              <a:rPr lang="pt-BR" sz="3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 panose="020E0502050101010101" pitchFamily="34" charset="-79"/>
                <a:cs typeface="Narkisim" panose="020E0502050101010101" pitchFamily="34" charset="-79"/>
              </a:rPr>
              <a:t>ao Primeiro Grau de Jurisdição</a:t>
            </a:r>
          </a:p>
        </p:txBody>
      </p:sp>
    </p:spTree>
    <p:extLst>
      <p:ext uri="{BB962C8B-B14F-4D97-AF65-F5344CB8AC3E}">
        <p14:creationId xmlns:p14="http://schemas.microsoft.com/office/powerpoint/2010/main" val="39403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663" y="6075947"/>
            <a:ext cx="8686800" cy="39704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Relatório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Justiça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Números 2014: ano-base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p.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4" y="1347536"/>
            <a:ext cx="8410074" cy="47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663" y="6075947"/>
            <a:ext cx="8686800" cy="39704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Relatório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Justiça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Números 2014: ano-base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p.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129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52" y="1310910"/>
            <a:ext cx="7897826" cy="463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663" y="5376041"/>
            <a:ext cx="8686800" cy="10969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ASPLAN, maio de 2015 </a:t>
            </a: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Relatório de Processos Pendentes, SAJ/SG  </a:t>
            </a:r>
          </a:p>
          <a:p>
            <a:pPr marL="0" indent="0" algn="r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Relatório Estatístico Situacional Sintético, SAJ/EST 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169360"/>
              </p:ext>
            </p:extLst>
          </p:nvPr>
        </p:nvGraphicFramePr>
        <p:xfrm>
          <a:off x="252665" y="1660356"/>
          <a:ext cx="5028783" cy="2887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261"/>
                <a:gridCol w="1676261"/>
                <a:gridCol w="1676261"/>
              </a:tblGrid>
              <a:tr h="7218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Jurisdição</a:t>
                      </a:r>
                      <a:endParaRPr lang="pt-BR" sz="1600" kern="4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Estoque</a:t>
                      </a:r>
                      <a:endParaRPr lang="pt-BR" sz="1600" kern="4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Percentual</a:t>
                      </a:r>
                      <a:endParaRPr lang="pt-BR" sz="1600" kern="4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218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Segundo Grau</a:t>
                      </a:r>
                      <a:endParaRPr lang="pt-BR" sz="1600" kern="4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73.302</a:t>
                      </a:r>
                      <a:endParaRPr lang="pt-BR" sz="1600" kern="4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2,76%</a:t>
                      </a:r>
                      <a:endParaRPr lang="pt-BR" sz="1600" kern="4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18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Primeiro Grau</a:t>
                      </a:r>
                      <a:endParaRPr lang="pt-BR" sz="1600" kern="4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2.586.753</a:t>
                      </a:r>
                      <a:endParaRPr lang="pt-BR" sz="1600" kern="4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97,24%</a:t>
                      </a:r>
                      <a:endParaRPr lang="pt-BR" sz="1600" kern="4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218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Soma</a:t>
                      </a:r>
                      <a:endParaRPr lang="pt-BR" sz="1600" kern="4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2.660.055</a:t>
                      </a:r>
                      <a:endParaRPr lang="pt-BR" sz="1600" kern="4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kern="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600" kern="4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528787"/>
              </p:ext>
            </p:extLst>
          </p:nvPr>
        </p:nvGraphicFramePr>
        <p:xfrm>
          <a:off x="5502165" y="1387366"/>
          <a:ext cx="3641835" cy="368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07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32000" y="1299411"/>
            <a:ext cx="8280000" cy="4877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2">
                    <a:lumMod val="25000"/>
                  </a:schemeClr>
                </a:solidFill>
              </a:rPr>
              <a:t>NORMATIVOS - CNJ</a:t>
            </a:r>
          </a:p>
          <a:p>
            <a:endParaRPr lang="pt-BR" sz="2400" dirty="0" smtClean="0"/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Resolução n. 194/2014</a:t>
            </a:r>
            <a:r>
              <a:rPr lang="pt-BR" sz="2400" dirty="0" smtClean="0">
                <a:cs typeface="Arial" panose="020B0604020202020204" pitchFamily="34" charset="0"/>
              </a:rPr>
              <a:t> </a:t>
            </a:r>
            <a:r>
              <a:rPr lang="pt-BR" sz="2400" dirty="0">
                <a:cs typeface="Arial" panose="020B0604020202020204" pitchFamily="34" charset="0"/>
              </a:rPr>
              <a:t>– </a:t>
            </a:r>
            <a:r>
              <a:rPr lang="pt-BR" sz="2400" dirty="0" smtClean="0">
                <a:cs typeface="Arial" panose="020B0604020202020204" pitchFamily="34" charset="0"/>
              </a:rPr>
              <a:t>Institui a Política Nacional de Atenção Prioritária ao Primeiro Grau de Jurisdição</a:t>
            </a:r>
          </a:p>
          <a:p>
            <a:pPr marL="1028700" lvl="1" indent="-342900" algn="just" eaLnBrk="0" hangingPunct="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000" dirty="0" smtClean="0">
                <a:cs typeface="Arial" panose="020B0604020202020204" pitchFamily="34" charset="0"/>
              </a:rPr>
              <a:t>Determina que os tribunais constituam Comitês Regionais (art. 4º)</a:t>
            </a:r>
            <a:endParaRPr lang="pt-BR" sz="2000" dirty="0">
              <a:cs typeface="Arial" panose="020B0604020202020204" pitchFamily="34" charset="0"/>
            </a:endParaRP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400" dirty="0">
              <a:cs typeface="Arial" panose="020B0604020202020204" pitchFamily="34" charset="0"/>
            </a:endParaRP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400" dirty="0">
              <a:cs typeface="Arial" panose="020B0604020202020204" pitchFamily="34" charset="0"/>
            </a:endParaRP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Resolução n. 195/2014</a:t>
            </a:r>
            <a:r>
              <a:rPr lang="pt-BR" sz="2400" dirty="0" smtClean="0">
                <a:cs typeface="Arial" panose="020B0604020202020204" pitchFamily="34" charset="0"/>
              </a:rPr>
              <a:t> </a:t>
            </a:r>
            <a:r>
              <a:rPr lang="pt-BR" sz="2400" dirty="0">
                <a:cs typeface="Arial" panose="020B0604020202020204" pitchFamily="34" charset="0"/>
              </a:rPr>
              <a:t>– </a:t>
            </a:r>
            <a:r>
              <a:rPr lang="pt-BR" sz="2400" dirty="0" smtClean="0">
                <a:cs typeface="Arial" panose="020B0604020202020204" pitchFamily="34" charset="0"/>
              </a:rPr>
              <a:t>Dispõe sobre a distribuição de orçamento nos órgãos do </a:t>
            </a:r>
            <a:r>
              <a:rPr lang="pt-BR" sz="2400" dirty="0">
                <a:cs typeface="Arial" panose="020B0604020202020204" pitchFamily="34" charset="0"/>
              </a:rPr>
              <a:t>Poder </a:t>
            </a:r>
            <a:r>
              <a:rPr lang="pt-BR" sz="2400" dirty="0" smtClean="0">
                <a:cs typeface="Arial" panose="020B0604020202020204" pitchFamily="34" charset="0"/>
              </a:rPr>
              <a:t>Judiciário de primeiro e de segundo graus</a:t>
            </a:r>
            <a:endParaRPr lang="pt-BR" sz="2400" dirty="0">
              <a:cs typeface="Arial" panose="020B0604020202020204" pitchFamily="34" charset="0"/>
            </a:endParaRPr>
          </a:p>
          <a:p>
            <a:pPr marL="1028700" lvl="1" indent="-342900" algn="just" eaLnBrk="0" hangingPunct="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000" dirty="0">
                <a:cs typeface="Arial" panose="020B0604020202020204" pitchFamily="34" charset="0"/>
              </a:rPr>
              <a:t>Determina que os tribunais constituam Comitês </a:t>
            </a:r>
            <a:r>
              <a:rPr lang="pt-BR" sz="2000" dirty="0" smtClean="0">
                <a:cs typeface="Arial" panose="020B0604020202020204" pitchFamily="34" charset="0"/>
              </a:rPr>
              <a:t>Orçamentários autônomos de primeiro e de segundo graus (</a:t>
            </a:r>
            <a:r>
              <a:rPr lang="pt-BR" sz="2000" dirty="0">
                <a:cs typeface="Arial" panose="020B0604020202020204" pitchFamily="34" charset="0"/>
              </a:rPr>
              <a:t>art. </a:t>
            </a:r>
            <a:r>
              <a:rPr lang="pt-BR" sz="2000" dirty="0" smtClean="0">
                <a:cs typeface="Arial" panose="020B0604020202020204" pitchFamily="34" charset="0"/>
              </a:rPr>
              <a:t>5º</a:t>
            </a:r>
            <a:r>
              <a:rPr lang="pt-BR" sz="2000" dirty="0">
                <a:cs typeface="Arial" panose="020B0604020202020204" pitchFamily="34" charset="0"/>
              </a:rPr>
              <a:t>)</a:t>
            </a: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420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32000" y="1299411"/>
            <a:ext cx="8280000" cy="4877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2">
                    <a:lumMod val="25000"/>
                  </a:schemeClr>
                </a:solidFill>
              </a:rPr>
              <a:t>NORMATIVOS - PJSC</a:t>
            </a:r>
          </a:p>
          <a:p>
            <a:endParaRPr lang="pt-BR" sz="2400" dirty="0" smtClean="0"/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Resolução TJ n. 20/2014</a:t>
            </a:r>
            <a:r>
              <a:rPr lang="pt-BR" sz="2400" dirty="0" smtClean="0">
                <a:cs typeface="Arial" panose="020B0604020202020204" pitchFamily="34" charset="0"/>
              </a:rPr>
              <a:t> </a:t>
            </a:r>
            <a:r>
              <a:rPr lang="pt-BR" sz="2400" dirty="0">
                <a:cs typeface="Arial" panose="020B0604020202020204" pitchFamily="34" charset="0"/>
              </a:rPr>
              <a:t>– </a:t>
            </a:r>
            <a:r>
              <a:rPr lang="pt-BR" sz="2400" dirty="0" smtClean="0">
                <a:cs typeface="Arial" panose="020B0604020202020204" pitchFamily="34" charset="0"/>
              </a:rPr>
              <a:t>Institui, no âmbito do Poder Judiciário do Estado de Santa Catarina, o Comitê Gestor Regional para gestão e implementação da Política Nacional de Atenção Prioritária ao Primeiro Grau de Jurisdição</a:t>
            </a:r>
          </a:p>
          <a:p>
            <a:pPr indent="0" algn="just" eaLnBrk="0" hangingPunct="0">
              <a:spcBef>
                <a:spcPts val="600"/>
              </a:spcBef>
              <a:buNone/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400" dirty="0">
              <a:cs typeface="Arial" panose="020B0604020202020204" pitchFamily="34" charset="0"/>
            </a:endParaRP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400" dirty="0">
              <a:cs typeface="Arial" panose="020B0604020202020204" pitchFamily="34" charset="0"/>
            </a:endParaRP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Resolução TJ n. 14/2015</a:t>
            </a:r>
            <a:r>
              <a:rPr lang="pt-BR" sz="2400" dirty="0" smtClean="0">
                <a:cs typeface="Arial" panose="020B0604020202020204" pitchFamily="34" charset="0"/>
              </a:rPr>
              <a:t> </a:t>
            </a:r>
            <a:r>
              <a:rPr lang="pt-BR" sz="2400" dirty="0">
                <a:cs typeface="Arial" panose="020B0604020202020204" pitchFamily="34" charset="0"/>
              </a:rPr>
              <a:t>– </a:t>
            </a:r>
            <a:r>
              <a:rPr lang="pt-BR" sz="2400" dirty="0" smtClean="0">
                <a:cs typeface="Arial" panose="020B0604020202020204" pitchFamily="34" charset="0"/>
              </a:rPr>
              <a:t>Institui os Comitês Orçamentários de primeiro e de </a:t>
            </a:r>
            <a:r>
              <a:rPr lang="pt-BR" sz="2400" dirty="0">
                <a:cs typeface="Arial" panose="020B0604020202020204" pitchFamily="34" charset="0"/>
              </a:rPr>
              <a:t>segundo graus no âmbito do Poder Judiciário do Estado de Santa </a:t>
            </a:r>
            <a:r>
              <a:rPr lang="pt-BR" sz="2400" dirty="0" smtClean="0">
                <a:cs typeface="Arial" panose="020B0604020202020204" pitchFamily="34" charset="0"/>
              </a:rPr>
              <a:t>Catarina</a:t>
            </a:r>
            <a:endParaRPr lang="pt-BR" sz="2000" dirty="0">
              <a:cs typeface="Arial" panose="020B0604020202020204" pitchFamily="34" charset="0"/>
            </a:endParaRP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674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32000" y="1299411"/>
            <a:ext cx="8280000" cy="4877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2">
                    <a:lumMod val="25000"/>
                  </a:schemeClr>
                </a:solidFill>
              </a:rPr>
              <a:t>MEMBROS DO COMITÊ GESTOR REGIONAL - PJSC</a:t>
            </a:r>
          </a:p>
          <a:p>
            <a:endParaRPr lang="pt-BR" sz="2400" dirty="0" smtClean="0"/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5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Juiz Hélio do Vale Pereira</a:t>
            </a:r>
            <a:r>
              <a:rPr lang="pt-BR" sz="2400" dirty="0" smtClean="0">
                <a:cs typeface="Arial" panose="020B0604020202020204" pitchFamily="34" charset="0"/>
              </a:rPr>
              <a:t> </a:t>
            </a:r>
            <a:r>
              <a:rPr lang="pt-BR" sz="2400" dirty="0">
                <a:cs typeface="Arial" panose="020B0604020202020204" pitchFamily="34" charset="0"/>
              </a:rPr>
              <a:t>– </a:t>
            </a:r>
            <a:r>
              <a:rPr lang="pt-BR" sz="2400" dirty="0" smtClean="0">
                <a:cs typeface="Arial" panose="020B0604020202020204" pitchFamily="34" charset="0"/>
              </a:rPr>
              <a:t>Titular da 1ª Vara da Fazenda Pública da Capital / Indicado pela Presidência do Tribunal de Justiça – Presidente do Comitê Gestor Regional</a:t>
            </a:r>
            <a:endParaRPr lang="pt-BR" sz="2400" dirty="0">
              <a:cs typeface="Arial" panose="020B0604020202020204" pitchFamily="34" charset="0"/>
            </a:endParaRP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400" dirty="0">
              <a:cs typeface="Arial" panose="020B0604020202020204" pitchFamily="34" charset="0"/>
            </a:endParaRP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5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Juíza Candida Inês Zoellner Brugnoli</a:t>
            </a:r>
            <a:r>
              <a:rPr lang="pt-BR" sz="2400" dirty="0" smtClean="0">
                <a:cs typeface="Arial" panose="020B0604020202020204" pitchFamily="34" charset="0"/>
              </a:rPr>
              <a:t> </a:t>
            </a:r>
            <a:r>
              <a:rPr lang="pt-BR" sz="2400" dirty="0">
                <a:cs typeface="Arial" panose="020B0604020202020204" pitchFamily="34" charset="0"/>
              </a:rPr>
              <a:t>– </a:t>
            </a:r>
            <a:r>
              <a:rPr lang="pt-BR" sz="2400" dirty="0" smtClean="0">
                <a:cs typeface="Arial" panose="020B0604020202020204" pitchFamily="34" charset="0"/>
              </a:rPr>
              <a:t>Titular da Vara da Fazenda Pública de Jaraguá do Sul / Escolhida pelo Tribunal Pleno. </a:t>
            </a:r>
            <a:r>
              <a:rPr lang="pt-BR" sz="2400" b="1" dirty="0" smtClean="0">
                <a:cs typeface="Arial" panose="020B0604020202020204" pitchFamily="34" charset="0"/>
              </a:rPr>
              <a:t>Juíza Brigitte </a:t>
            </a:r>
            <a:r>
              <a:rPr lang="pt-BR" sz="2400" b="1" dirty="0" err="1" smtClean="0">
                <a:cs typeface="Arial" panose="020B0604020202020204" pitchFamily="34" charset="0"/>
              </a:rPr>
              <a:t>Remor</a:t>
            </a:r>
            <a:r>
              <a:rPr lang="pt-BR" sz="2400" b="1" dirty="0" smtClean="0">
                <a:cs typeface="Arial" panose="020B0604020202020204" pitchFamily="34" charset="0"/>
              </a:rPr>
              <a:t> de Souza May (suplente)</a:t>
            </a:r>
            <a:endParaRPr lang="pt-BR" sz="2000" b="1" dirty="0">
              <a:cs typeface="Arial" panose="020B0604020202020204" pitchFamily="34" charset="0"/>
            </a:endParaRP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400" dirty="0" smtClean="0"/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5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Juiz Edison Zimmer</a:t>
            </a:r>
            <a:r>
              <a:rPr lang="pt-BR" sz="2400" dirty="0" smtClean="0">
                <a:cs typeface="Arial" panose="020B0604020202020204" pitchFamily="34" charset="0"/>
              </a:rPr>
              <a:t> </a:t>
            </a:r>
            <a:r>
              <a:rPr lang="pt-BR" sz="2400" dirty="0">
                <a:cs typeface="Arial" panose="020B0604020202020204" pitchFamily="34" charset="0"/>
              </a:rPr>
              <a:t>– Titular da Vara da Fazenda Pública de </a:t>
            </a:r>
            <a:r>
              <a:rPr lang="pt-BR" sz="2400" dirty="0" smtClean="0">
                <a:cs typeface="Arial" panose="020B0604020202020204" pitchFamily="34" charset="0"/>
              </a:rPr>
              <a:t>Rio do </a:t>
            </a:r>
            <a:r>
              <a:rPr lang="pt-BR" sz="2400" dirty="0">
                <a:cs typeface="Arial" panose="020B0604020202020204" pitchFamily="34" charset="0"/>
              </a:rPr>
              <a:t>Sul / </a:t>
            </a:r>
            <a:r>
              <a:rPr lang="pt-BR" sz="2400" dirty="0" smtClean="0">
                <a:cs typeface="Arial" panose="020B0604020202020204" pitchFamily="34" charset="0"/>
              </a:rPr>
              <a:t>Eleito por votação direta entre os magistrados de primeiro grau. </a:t>
            </a:r>
            <a:r>
              <a:rPr lang="pt-BR" sz="2400" b="1" dirty="0">
                <a:cs typeface="Arial" panose="020B0604020202020204" pitchFamily="34" charset="0"/>
              </a:rPr>
              <a:t>Juíza Brigitte </a:t>
            </a:r>
            <a:r>
              <a:rPr lang="pt-BR" sz="2400" b="1" dirty="0" err="1">
                <a:cs typeface="Arial" panose="020B0604020202020204" pitchFamily="34" charset="0"/>
              </a:rPr>
              <a:t>Remor</a:t>
            </a:r>
            <a:r>
              <a:rPr lang="pt-BR" sz="2400" b="1" dirty="0">
                <a:cs typeface="Arial" panose="020B0604020202020204" pitchFamily="34" charset="0"/>
              </a:rPr>
              <a:t> de Souza May (suplente</a:t>
            </a:r>
            <a:r>
              <a:rPr lang="pt-BR" sz="2400" b="1" dirty="0" smtClean="0">
                <a:cs typeface="Arial" panose="020B0604020202020204" pitchFamily="34" charset="0"/>
              </a:rPr>
              <a:t>)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8970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32000" y="1299411"/>
            <a:ext cx="8280000" cy="4877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2">
                    <a:lumMod val="25000"/>
                  </a:schemeClr>
                </a:solidFill>
              </a:rPr>
              <a:t>MEMBROS DO COMITÊ GESTOR REGIONAL - PJSC</a:t>
            </a:r>
          </a:p>
          <a:p>
            <a:endParaRPr lang="pt-BR" sz="2400" dirty="0" smtClean="0"/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5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Servidora Emylia Buchner Scalco Carneiro</a:t>
            </a:r>
            <a:r>
              <a:rPr lang="pt-BR" sz="2400" dirty="0" smtClean="0">
                <a:cs typeface="Arial" panose="020B0604020202020204" pitchFamily="34" charset="0"/>
              </a:rPr>
              <a:t> </a:t>
            </a:r>
            <a:r>
              <a:rPr lang="pt-BR" sz="2400" dirty="0">
                <a:cs typeface="Arial" panose="020B0604020202020204" pitchFamily="34" charset="0"/>
              </a:rPr>
              <a:t>– </a:t>
            </a:r>
            <a:r>
              <a:rPr lang="pt-BR" sz="2400" dirty="0" smtClean="0">
                <a:cs typeface="Arial" panose="020B0604020202020204" pitchFamily="34" charset="0"/>
              </a:rPr>
              <a:t>Comarca de São Lourenço do Oeste / Escolhida pelo Tribunal Pleno. </a:t>
            </a:r>
            <a:r>
              <a:rPr lang="pt-BR" sz="2400" b="1" dirty="0" smtClean="0">
                <a:cs typeface="Arial" panose="020B0604020202020204" pitchFamily="34" charset="0"/>
              </a:rPr>
              <a:t>Servidora </a:t>
            </a:r>
            <a:r>
              <a:rPr lang="pt-BR" sz="2400" b="1" dirty="0" err="1" smtClean="0">
                <a:cs typeface="Arial" panose="020B0604020202020204" pitchFamily="34" charset="0"/>
              </a:rPr>
              <a:t>Michelly</a:t>
            </a:r>
            <a:r>
              <a:rPr lang="pt-BR" sz="2400" b="1" dirty="0" smtClean="0">
                <a:cs typeface="Arial" panose="020B0604020202020204" pitchFamily="34" charset="0"/>
              </a:rPr>
              <a:t> </a:t>
            </a:r>
            <a:r>
              <a:rPr lang="pt-BR" sz="2400" b="1" dirty="0" err="1" smtClean="0">
                <a:cs typeface="Arial" panose="020B0604020202020204" pitchFamily="34" charset="0"/>
              </a:rPr>
              <a:t>Dalpiaz</a:t>
            </a:r>
            <a:r>
              <a:rPr lang="pt-BR" sz="2400" b="1" dirty="0" smtClean="0">
                <a:cs typeface="Arial" panose="020B0604020202020204" pitchFamily="34" charset="0"/>
              </a:rPr>
              <a:t> (suplente)</a:t>
            </a:r>
            <a:endParaRPr lang="pt-BR" sz="2000" b="1" dirty="0">
              <a:cs typeface="Arial" panose="020B0604020202020204" pitchFamily="34" charset="0"/>
            </a:endParaRP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400" dirty="0" smtClean="0"/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5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Servidor Olacir Gonçalves</a:t>
            </a:r>
            <a:r>
              <a:rPr lang="pt-BR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pt-BR" sz="2400" dirty="0" smtClean="0">
                <a:cs typeface="Arial" panose="020B0604020202020204" pitchFamily="34" charset="0"/>
              </a:rPr>
              <a:t>– Comarca de Criciúma / Eleito por votação direta entre os servidores. </a:t>
            </a:r>
            <a:r>
              <a:rPr lang="pt-BR" sz="2400" b="1" dirty="0" smtClean="0">
                <a:cs typeface="Arial" panose="020B0604020202020204" pitchFamily="34" charset="0"/>
              </a:rPr>
              <a:t>Servidora Natália </a:t>
            </a:r>
            <a:r>
              <a:rPr lang="pt-BR" sz="2400" b="1" dirty="0" err="1" smtClean="0">
                <a:cs typeface="Arial" panose="020B0604020202020204" pitchFamily="34" charset="0"/>
              </a:rPr>
              <a:t>Radtke</a:t>
            </a:r>
            <a:r>
              <a:rPr lang="pt-BR" sz="2400" b="1" dirty="0" smtClean="0">
                <a:cs typeface="Arial" panose="020B0604020202020204" pitchFamily="34" charset="0"/>
              </a:rPr>
              <a:t> (</a:t>
            </a:r>
            <a:r>
              <a:rPr lang="pt-BR" sz="2400" b="1" dirty="0">
                <a:cs typeface="Arial" panose="020B0604020202020204" pitchFamily="34" charset="0"/>
              </a:rPr>
              <a:t>suplente</a:t>
            </a:r>
            <a:r>
              <a:rPr lang="pt-BR" sz="2400" b="1" dirty="0" smtClean="0">
                <a:cs typeface="Arial" panose="020B0604020202020204" pitchFamily="34" charset="0"/>
              </a:rPr>
              <a:t>)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0725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32000" y="1299411"/>
            <a:ext cx="8280000" cy="4877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2">
                    <a:lumMod val="25000"/>
                  </a:schemeClr>
                </a:solidFill>
              </a:rPr>
              <a:t>MEMBROS DO COMITÊ GESTOR REGIONAL - PJSC</a:t>
            </a:r>
          </a:p>
          <a:p>
            <a:endParaRPr lang="pt-BR" sz="2400" dirty="0" smtClean="0"/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5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Juiz Rafael Sandi</a:t>
            </a:r>
            <a:r>
              <a:rPr lang="pt-BR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pt-BR" sz="2400" dirty="0" smtClean="0">
                <a:cs typeface="Arial" panose="020B0604020202020204" pitchFamily="34" charset="0"/>
              </a:rPr>
              <a:t>– 14º Juiz Especial da Capital / Representante da Associação de Magistrados Catarinenses (AMC). </a:t>
            </a:r>
            <a:r>
              <a:rPr lang="pt-BR" sz="2400" b="1" dirty="0" smtClean="0">
                <a:cs typeface="Arial" panose="020B0604020202020204" pitchFamily="34" charset="0"/>
              </a:rPr>
              <a:t>Juiz Romano José </a:t>
            </a:r>
            <a:r>
              <a:rPr lang="pt-BR" sz="2400" b="1" dirty="0" err="1" smtClean="0">
                <a:cs typeface="Arial" panose="020B0604020202020204" pitchFamily="34" charset="0"/>
              </a:rPr>
              <a:t>Enzweiler</a:t>
            </a:r>
            <a:r>
              <a:rPr lang="pt-BR" sz="2400" b="1" dirty="0" smtClean="0">
                <a:cs typeface="Arial" panose="020B0604020202020204" pitchFamily="34" charset="0"/>
              </a:rPr>
              <a:t> (suplente)</a:t>
            </a: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400" dirty="0">
              <a:cs typeface="Arial" panose="020B0604020202020204" pitchFamily="34" charset="0"/>
            </a:endParaRP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5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Servidor Rinaldo Luiz da Silva</a:t>
            </a:r>
            <a:r>
              <a:rPr lang="pt-BR" sz="2400" dirty="0" smtClean="0">
                <a:cs typeface="Arial" panose="020B0604020202020204" pitchFamily="34" charset="0"/>
              </a:rPr>
              <a:t> </a:t>
            </a:r>
            <a:r>
              <a:rPr lang="pt-BR" sz="2400" dirty="0">
                <a:cs typeface="Arial" panose="020B0604020202020204" pitchFamily="34" charset="0"/>
              </a:rPr>
              <a:t>– </a:t>
            </a:r>
            <a:r>
              <a:rPr lang="pt-BR" sz="2400" dirty="0" smtClean="0">
                <a:cs typeface="Arial" panose="020B0604020202020204" pitchFamily="34" charset="0"/>
              </a:rPr>
              <a:t>Comarca de Capivari de Baixo / Representante do Sindicato dos Servidores do Poder Judiciário do Estado de Santa Catarina (SINJUSC). </a:t>
            </a:r>
            <a:r>
              <a:rPr lang="pt-BR" sz="2400" b="1" dirty="0" smtClean="0">
                <a:cs typeface="Arial" panose="020B0604020202020204" pitchFamily="34" charset="0"/>
              </a:rPr>
              <a:t>Servidora aposentada Mara </a:t>
            </a:r>
            <a:r>
              <a:rPr lang="pt-BR" sz="2400" b="1" dirty="0" err="1" smtClean="0">
                <a:cs typeface="Arial" panose="020B0604020202020204" pitchFamily="34" charset="0"/>
              </a:rPr>
              <a:t>Elisabet</a:t>
            </a:r>
            <a:r>
              <a:rPr lang="pt-BR" sz="2400" b="1" dirty="0" smtClean="0">
                <a:cs typeface="Arial" panose="020B0604020202020204" pitchFamily="34" charset="0"/>
              </a:rPr>
              <a:t> Ribeiro (suplente)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9726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32000" y="1299411"/>
            <a:ext cx="8280000" cy="4877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2">
                    <a:lumMod val="25000"/>
                  </a:schemeClr>
                </a:solidFill>
              </a:rPr>
              <a:t>AÇÕES DESENVOLVIDAS PELO COMITÊ REGIONAL</a:t>
            </a:r>
          </a:p>
          <a:p>
            <a:endParaRPr lang="pt-BR" sz="800" dirty="0" smtClean="0"/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Instalação do Comitê</a:t>
            </a:r>
            <a:r>
              <a:rPr lang="pt-BR" sz="2400" dirty="0" smtClean="0">
                <a:cs typeface="Arial" panose="020B0604020202020204" pitchFamily="34" charset="0"/>
              </a:rPr>
              <a:t> : 16 de março de 2015</a:t>
            </a: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400" dirty="0" smtClean="0">
              <a:cs typeface="Arial" panose="020B0604020202020204" pitchFamily="34" charset="0"/>
            </a:endParaRP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Reuniões realizadas</a:t>
            </a:r>
            <a:r>
              <a:rPr lang="pt-BR" sz="2400" dirty="0" smtClean="0">
                <a:cs typeface="Arial" panose="020B0604020202020204" pitchFamily="34" charset="0"/>
              </a:rPr>
              <a:t> : 4</a:t>
            </a: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714375" lvl="1" indent="-342900" algn="just" eaLnBrk="0" hangingPunct="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444500" algn="l"/>
                <a:tab pos="446088" algn="l"/>
                <a:tab pos="714375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b="1" dirty="0" smtClean="0">
                <a:solidFill>
                  <a:srgbClr val="C00000"/>
                </a:solidFill>
                <a:cs typeface="Arial" panose="020B0604020202020204" pitchFamily="34" charset="0"/>
              </a:rPr>
              <a:t>1ª Reunião </a:t>
            </a:r>
            <a:r>
              <a:rPr lang="pt-BR" dirty="0" smtClean="0">
                <a:cs typeface="Arial" panose="020B0604020202020204" pitchFamily="34" charset="0"/>
              </a:rPr>
              <a:t>: </a:t>
            </a:r>
            <a:r>
              <a:rPr lang="pt-BR" b="1" dirty="0" smtClean="0">
                <a:cs typeface="Arial" panose="020B0604020202020204" pitchFamily="34" charset="0"/>
              </a:rPr>
              <a:t>16/03/2015</a:t>
            </a:r>
            <a:r>
              <a:rPr lang="pt-BR" dirty="0" smtClean="0">
                <a:cs typeface="Arial" panose="020B0604020202020204" pitchFamily="34" charset="0"/>
              </a:rPr>
              <a:t> </a:t>
            </a:r>
          </a:p>
          <a:p>
            <a:pPr marL="1171575" lvl="2" indent="-342900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714375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400" dirty="0" smtClean="0">
                <a:cs typeface="Arial" panose="020B0604020202020204" pitchFamily="34" charset="0"/>
              </a:rPr>
              <a:t>Instalação do Comitê Regional, discussão e aprovação do Plano de Ação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853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32000" y="1299410"/>
            <a:ext cx="8280000" cy="5319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2">
                    <a:lumMod val="25000"/>
                  </a:schemeClr>
                </a:solidFill>
              </a:rPr>
              <a:t>AÇÕES DESENVOLVIDAS PELO COMITÊ REGIONAL</a:t>
            </a: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8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714375" lvl="1" indent="-342900" algn="just" eaLnBrk="0" hangingPunct="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444500" algn="l"/>
                <a:tab pos="446088" algn="l"/>
                <a:tab pos="714375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b="1" dirty="0" smtClean="0">
                <a:solidFill>
                  <a:srgbClr val="C00000"/>
                </a:solidFill>
                <a:cs typeface="Arial" panose="020B0604020202020204" pitchFamily="34" charset="0"/>
              </a:rPr>
              <a:t>2ª Reunião</a:t>
            </a:r>
            <a:r>
              <a:rPr lang="pt-BR" dirty="0" smtClean="0">
                <a:cs typeface="Arial" panose="020B0604020202020204" pitchFamily="34" charset="0"/>
              </a:rPr>
              <a:t> : </a:t>
            </a:r>
            <a:r>
              <a:rPr lang="pt-BR" b="1" dirty="0" smtClean="0">
                <a:cs typeface="Arial" panose="020B0604020202020204" pitchFamily="34" charset="0"/>
              </a:rPr>
              <a:t>15/04/2015</a:t>
            </a:r>
            <a:r>
              <a:rPr lang="pt-BR" dirty="0" smtClean="0">
                <a:cs typeface="Arial" panose="020B0604020202020204" pitchFamily="34" charset="0"/>
              </a:rPr>
              <a:t> </a:t>
            </a:r>
          </a:p>
          <a:p>
            <a:pPr marL="1171575" lvl="2" indent="-342900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714375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400" dirty="0" smtClean="0">
                <a:cs typeface="Arial" panose="020B0604020202020204" pitchFamily="34" charset="0"/>
              </a:rPr>
              <a:t>Apresentações da Diretoria de Recursos Humanos (</a:t>
            </a:r>
            <a:r>
              <a:rPr lang="pt-BR" sz="2400" b="1" dirty="0" smtClean="0">
                <a:cs typeface="Arial" panose="020B0604020202020204" pitchFamily="34" charset="0"/>
              </a:rPr>
              <a:t>DRH</a:t>
            </a:r>
            <a:r>
              <a:rPr lang="pt-BR" sz="2400" dirty="0" smtClean="0">
                <a:cs typeface="Arial" panose="020B0604020202020204" pitchFamily="34" charset="0"/>
              </a:rPr>
              <a:t>) sobre “</a:t>
            </a:r>
            <a:r>
              <a:rPr lang="pt-BR" sz="2400" b="1" dirty="0" smtClean="0">
                <a:cs typeface="Arial" panose="020B0604020202020204" pitchFamily="34" charset="0"/>
              </a:rPr>
              <a:t>Parâmetros técnicos e mensuráveis da metodologia vigente para distribuição de cargos no primeiro grau</a:t>
            </a:r>
            <a:r>
              <a:rPr lang="pt-BR" sz="2400" dirty="0" smtClean="0">
                <a:cs typeface="Arial" panose="020B0604020202020204" pitchFamily="34" charset="0"/>
              </a:rPr>
              <a:t>”, e da Diretoria de Orçamento e Finanças (</a:t>
            </a:r>
            <a:r>
              <a:rPr lang="pt-BR" sz="2400" b="1" dirty="0" smtClean="0">
                <a:cs typeface="Arial" panose="020B0604020202020204" pitchFamily="34" charset="0"/>
              </a:rPr>
              <a:t>DOF</a:t>
            </a:r>
            <a:r>
              <a:rPr lang="pt-BR" sz="2400" dirty="0" smtClean="0">
                <a:cs typeface="Arial" panose="020B0604020202020204" pitchFamily="34" charset="0"/>
              </a:rPr>
              <a:t>) sobre “</a:t>
            </a:r>
            <a:r>
              <a:rPr lang="pt-BR" sz="2400" b="1" dirty="0" smtClean="0">
                <a:cs typeface="Arial" panose="020B0604020202020204" pitchFamily="34" charset="0"/>
              </a:rPr>
              <a:t>Elementos essenciais da execução orçamentária e financeira</a:t>
            </a:r>
            <a:r>
              <a:rPr lang="pt-BR" sz="2400" dirty="0" smtClean="0"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73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257577"/>
            <a:ext cx="8056729" cy="63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32000" y="1299410"/>
            <a:ext cx="8280000" cy="5319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2">
                    <a:lumMod val="25000"/>
                  </a:schemeClr>
                </a:solidFill>
              </a:rPr>
              <a:t>AÇÕES DESENVOLVIDAS PELO COMITÊ REGIONAL</a:t>
            </a: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8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714375" lvl="1" indent="-342900" algn="just" eaLnBrk="0" hangingPunct="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444500" algn="l"/>
                <a:tab pos="446088" algn="l"/>
                <a:tab pos="714375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b="1" dirty="0" smtClean="0">
                <a:solidFill>
                  <a:srgbClr val="C00000"/>
                </a:solidFill>
                <a:cs typeface="Arial" panose="020B0604020202020204" pitchFamily="34" charset="0"/>
              </a:rPr>
              <a:t>3ª Reunião</a:t>
            </a:r>
            <a:r>
              <a:rPr lang="pt-BR" dirty="0" smtClean="0">
                <a:cs typeface="Arial" panose="020B0604020202020204" pitchFamily="34" charset="0"/>
              </a:rPr>
              <a:t> : </a:t>
            </a:r>
            <a:r>
              <a:rPr lang="pt-BR" b="1" dirty="0" smtClean="0">
                <a:cs typeface="Arial" panose="020B0604020202020204" pitchFamily="34" charset="0"/>
              </a:rPr>
              <a:t>26/05/2015</a:t>
            </a:r>
            <a:r>
              <a:rPr lang="pt-BR" dirty="0" smtClean="0">
                <a:cs typeface="Arial" panose="020B0604020202020204" pitchFamily="34" charset="0"/>
              </a:rPr>
              <a:t> </a:t>
            </a:r>
          </a:p>
          <a:p>
            <a:pPr marL="1171575" lvl="2" indent="-342900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714375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400" dirty="0" smtClean="0">
                <a:cs typeface="Arial" panose="020B0604020202020204" pitchFamily="34" charset="0"/>
              </a:rPr>
              <a:t>Apresentações da Corregedoria-Geral da Justiça (</a:t>
            </a:r>
            <a:r>
              <a:rPr lang="pt-BR" sz="2400" b="1" dirty="0" smtClean="0">
                <a:cs typeface="Arial" panose="020B0604020202020204" pitchFamily="34" charset="0"/>
              </a:rPr>
              <a:t>CGJ</a:t>
            </a:r>
            <a:r>
              <a:rPr lang="pt-BR" sz="2400" dirty="0" smtClean="0">
                <a:cs typeface="Arial" panose="020B0604020202020204" pitchFamily="34" charset="0"/>
              </a:rPr>
              <a:t>) sobre o desenvolvimento do projeto “</a:t>
            </a:r>
            <a:r>
              <a:rPr lang="pt-BR" sz="2400" b="1" dirty="0" smtClean="0">
                <a:cs typeface="Arial" panose="020B0604020202020204" pitchFamily="34" charset="0"/>
              </a:rPr>
              <a:t>Aprimorar</a:t>
            </a:r>
            <a:r>
              <a:rPr lang="pt-BR" sz="2400" dirty="0" smtClean="0">
                <a:cs typeface="Arial" panose="020B0604020202020204" pitchFamily="34" charset="0"/>
              </a:rPr>
              <a:t>”; do juiz Marcelo </a:t>
            </a:r>
            <a:r>
              <a:rPr lang="pt-BR" sz="2400" dirty="0" err="1" smtClean="0">
                <a:cs typeface="Arial" panose="020B0604020202020204" pitchFamily="34" charset="0"/>
              </a:rPr>
              <a:t>Pizolati</a:t>
            </a:r>
            <a:r>
              <a:rPr lang="pt-BR" sz="2400" dirty="0" smtClean="0">
                <a:cs typeface="Arial" panose="020B0604020202020204" pitchFamily="34" charset="0"/>
              </a:rPr>
              <a:t>, que representou o TJSC na “</a:t>
            </a:r>
            <a:r>
              <a:rPr lang="pt-BR" sz="2400" b="1" dirty="0" smtClean="0">
                <a:cs typeface="Arial" panose="020B0604020202020204" pitchFamily="34" charset="0"/>
              </a:rPr>
              <a:t>primeira reunião da rede de priorização do primeiro grau</a:t>
            </a:r>
            <a:r>
              <a:rPr lang="pt-BR" sz="2400" dirty="0" smtClean="0">
                <a:cs typeface="Arial" panose="020B0604020202020204" pitchFamily="34" charset="0"/>
              </a:rPr>
              <a:t>”, ocorrida em Brasília/DF, nos dias 5 a 7 de maio; e da Diretoria </a:t>
            </a:r>
            <a:r>
              <a:rPr lang="pt-BR" sz="2400" dirty="0">
                <a:cs typeface="Arial" panose="020B0604020202020204" pitchFamily="34" charset="0"/>
              </a:rPr>
              <a:t>de </a:t>
            </a:r>
            <a:r>
              <a:rPr lang="pt-BR" sz="2400" dirty="0" smtClean="0">
                <a:cs typeface="Arial" panose="020B0604020202020204" pitchFamily="34" charset="0"/>
              </a:rPr>
              <a:t>Recursos Humanos (</a:t>
            </a:r>
            <a:r>
              <a:rPr lang="pt-BR" sz="2400" b="1" dirty="0" smtClean="0">
                <a:cs typeface="Arial" panose="020B0604020202020204" pitchFamily="34" charset="0"/>
              </a:rPr>
              <a:t>DRH</a:t>
            </a:r>
            <a:r>
              <a:rPr lang="pt-BR" sz="2400" dirty="0" smtClean="0">
                <a:cs typeface="Arial" panose="020B0604020202020204" pitchFamily="34" charset="0"/>
              </a:rPr>
              <a:t>) sobre o projeto “</a:t>
            </a:r>
            <a:r>
              <a:rPr lang="pt-BR" sz="2400" b="1" dirty="0" smtClean="0">
                <a:cs typeface="Arial" panose="020B0604020202020204" pitchFamily="34" charset="0"/>
              </a:rPr>
              <a:t>mapeamento de competências</a:t>
            </a:r>
            <a:r>
              <a:rPr lang="pt-BR" sz="2400" dirty="0" smtClean="0">
                <a:cs typeface="Arial" panose="020B0604020202020204" pitchFamily="34" charset="0"/>
              </a:rPr>
              <a:t>”</a:t>
            </a:r>
          </a:p>
          <a:p>
            <a:pPr marL="714375" lvl="1" indent="-342900" algn="just" eaLnBrk="0" hangingPunct="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444500" algn="l"/>
                <a:tab pos="446088" algn="l"/>
                <a:tab pos="714375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32000" y="1299410"/>
            <a:ext cx="8280000" cy="5034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2">
                    <a:lumMod val="25000"/>
                  </a:schemeClr>
                </a:solidFill>
              </a:rPr>
              <a:t>AÇÕES DESENVOLVIDAS PELO COMITÊ REGIONAL</a:t>
            </a:r>
          </a:p>
          <a:p>
            <a:pPr marL="714375" lvl="1" indent="-342900" algn="just" eaLnBrk="0" hangingPunct="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444500" algn="l"/>
                <a:tab pos="446088" algn="l"/>
                <a:tab pos="714375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800" dirty="0" smtClean="0">
              <a:cs typeface="Arial" panose="020B0604020202020204" pitchFamily="34" charset="0"/>
            </a:endParaRPr>
          </a:p>
          <a:p>
            <a:pPr marL="714375" lvl="1" indent="-342900" algn="just" eaLnBrk="0" hangingPunct="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444500" algn="l"/>
                <a:tab pos="446088" algn="l"/>
                <a:tab pos="714375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b="1" dirty="0" smtClean="0">
                <a:solidFill>
                  <a:srgbClr val="C00000"/>
                </a:solidFill>
                <a:cs typeface="Arial" panose="020B0604020202020204" pitchFamily="34" charset="0"/>
              </a:rPr>
              <a:t>4ª Reunião</a:t>
            </a:r>
            <a:r>
              <a:rPr lang="pt-BR" dirty="0" smtClean="0">
                <a:cs typeface="Arial" panose="020B0604020202020204" pitchFamily="34" charset="0"/>
              </a:rPr>
              <a:t> : </a:t>
            </a:r>
            <a:r>
              <a:rPr lang="pt-BR" b="1" dirty="0" smtClean="0">
                <a:cs typeface="Arial" panose="020B0604020202020204" pitchFamily="34" charset="0"/>
              </a:rPr>
              <a:t>30/06/2015</a:t>
            </a:r>
            <a:r>
              <a:rPr lang="pt-BR" dirty="0" smtClean="0">
                <a:cs typeface="Arial" panose="020B0604020202020204" pitchFamily="34" charset="0"/>
              </a:rPr>
              <a:t> </a:t>
            </a:r>
          </a:p>
          <a:p>
            <a:pPr marL="1171575" lvl="2" indent="-342900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714375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400" dirty="0" smtClean="0">
                <a:cs typeface="Arial" panose="020B0604020202020204" pitchFamily="34" charset="0"/>
              </a:rPr>
              <a:t>Apresentações </a:t>
            </a:r>
            <a:r>
              <a:rPr lang="pt-BR" sz="2400" dirty="0">
                <a:cs typeface="Arial" panose="020B0604020202020204" pitchFamily="34" charset="0"/>
              </a:rPr>
              <a:t>da </a:t>
            </a:r>
            <a:r>
              <a:rPr lang="pt-BR" sz="2400" dirty="0" smtClean="0">
                <a:cs typeface="Arial" panose="020B0604020202020204" pitchFamily="34" charset="0"/>
              </a:rPr>
              <a:t>Assessoria de Planejamento (</a:t>
            </a:r>
            <a:r>
              <a:rPr lang="pt-BR" sz="2400" b="1" dirty="0" smtClean="0">
                <a:cs typeface="Arial" panose="020B0604020202020204" pitchFamily="34" charset="0"/>
              </a:rPr>
              <a:t>ASPLAN</a:t>
            </a:r>
            <a:r>
              <a:rPr lang="pt-BR" sz="2400" dirty="0" smtClean="0">
                <a:cs typeface="Arial" panose="020B0604020202020204" pitchFamily="34" charset="0"/>
              </a:rPr>
              <a:t>) e da </a:t>
            </a:r>
            <a:r>
              <a:rPr lang="pt-BR" sz="2400" dirty="0">
                <a:cs typeface="Arial" panose="020B0604020202020204" pitchFamily="34" charset="0"/>
              </a:rPr>
              <a:t>Diretoria de Orçamento e Finanças (</a:t>
            </a:r>
            <a:r>
              <a:rPr lang="pt-BR" sz="2400" b="1" dirty="0">
                <a:cs typeface="Arial" panose="020B0604020202020204" pitchFamily="34" charset="0"/>
              </a:rPr>
              <a:t>DOF</a:t>
            </a:r>
            <a:r>
              <a:rPr lang="pt-BR" sz="2400" dirty="0">
                <a:cs typeface="Arial" panose="020B0604020202020204" pitchFamily="34" charset="0"/>
              </a:rPr>
              <a:t>) </a:t>
            </a:r>
            <a:r>
              <a:rPr lang="pt-BR" sz="2400" dirty="0" smtClean="0">
                <a:cs typeface="Arial" panose="020B0604020202020204" pitchFamily="34" charset="0"/>
              </a:rPr>
              <a:t>sobre o “</a:t>
            </a:r>
            <a:r>
              <a:rPr lang="pt-BR" sz="2400" b="1" dirty="0" smtClean="0">
                <a:cs typeface="Arial" panose="020B0604020202020204" pitchFamily="34" charset="0"/>
              </a:rPr>
              <a:t>processo de elaboração das leis orçamentárias</a:t>
            </a:r>
            <a:r>
              <a:rPr lang="pt-BR" sz="2400" dirty="0" smtClean="0">
                <a:cs typeface="Arial" panose="020B0604020202020204" pitchFamily="34" charset="0"/>
              </a:rPr>
              <a:t>” (plano plurianual, diretrizes orçamentárias e  orçamento anual)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414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32000" y="1299411"/>
            <a:ext cx="8280000" cy="4877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2">
                    <a:lumMod val="25000"/>
                  </a:schemeClr>
                </a:solidFill>
              </a:rPr>
              <a:t>AÇÕES DESENVOLVIDAS PELO COMITÊ REGIONAL</a:t>
            </a:r>
          </a:p>
          <a:p>
            <a:endParaRPr lang="pt-BR" sz="800" dirty="0" smtClean="0"/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Próxima reunião</a:t>
            </a:r>
            <a:r>
              <a:rPr lang="pt-BR" sz="2400" dirty="0" smtClean="0">
                <a:cs typeface="Arial" panose="020B0604020202020204" pitchFamily="34" charset="0"/>
              </a:rPr>
              <a:t> : 05/08/2015</a:t>
            </a: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400" dirty="0" smtClean="0">
              <a:cs typeface="Arial" panose="020B0604020202020204" pitchFamily="34" charset="0"/>
            </a:endParaRPr>
          </a:p>
          <a:p>
            <a:pPr marL="714375" lvl="1" indent="-342900" algn="just" eaLnBrk="0" hangingPunct="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444500" algn="l"/>
                <a:tab pos="446088" algn="l"/>
                <a:tab pos="714375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Agenda sugerida para próximos encontros </a:t>
            </a:r>
            <a:r>
              <a:rPr lang="pt-BR" dirty="0" smtClean="0">
                <a:cs typeface="Arial" panose="020B0604020202020204" pitchFamily="34" charset="0"/>
              </a:rPr>
              <a:t>:</a:t>
            </a:r>
          </a:p>
          <a:p>
            <a:pPr marL="1171575" lvl="2" indent="-342900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714375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400" dirty="0" smtClean="0">
                <a:cs typeface="Arial" panose="020B0604020202020204" pitchFamily="34" charset="0"/>
              </a:rPr>
              <a:t>Continuar reunindo informações acerca das políticas institucionais, programas, projetos e ações planejadas e em desenvolvimento</a:t>
            </a:r>
          </a:p>
          <a:p>
            <a:pPr marL="714375" lvl="1" indent="-342900" algn="just" eaLnBrk="0" hangingPunct="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444500" algn="l"/>
                <a:tab pos="446088" algn="l"/>
                <a:tab pos="714375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000" dirty="0">
              <a:cs typeface="Arial" panose="020B0604020202020204" pitchFamily="34" charset="0"/>
            </a:endParaRPr>
          </a:p>
          <a:p>
            <a:pPr marL="714375" lvl="1" indent="-342900" algn="just" eaLnBrk="0" hangingPunct="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444500" algn="l"/>
                <a:tab pos="446088" algn="l"/>
                <a:tab pos="714375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000" dirty="0" smtClean="0">
              <a:cs typeface="Arial" panose="020B0604020202020204" pitchFamily="34" charset="0"/>
            </a:endParaRPr>
          </a:p>
          <a:p>
            <a:pPr indent="0" algn="just" eaLnBrk="0" hangingPunct="0">
              <a:spcBef>
                <a:spcPts val="600"/>
              </a:spcBef>
              <a:buNone/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400" dirty="0">
                <a:cs typeface="Arial" panose="020B0604020202020204" pitchFamily="34" charset="0"/>
              </a:rPr>
              <a:t>– Material disponível na página do </a:t>
            </a:r>
            <a:r>
              <a:rPr lang="pt-BR" sz="2400" dirty="0" smtClean="0">
                <a:cs typeface="Arial" panose="020B0604020202020204" pitchFamily="34" charset="0"/>
              </a:rPr>
              <a:t>PJSC:</a:t>
            </a:r>
            <a:endParaRPr lang="pt-BR" sz="2400" dirty="0">
              <a:cs typeface="Arial" panose="020B0604020202020204" pitchFamily="34" charset="0"/>
            </a:endParaRPr>
          </a:p>
          <a:p>
            <a:pPr indent="0" algn="just" eaLnBrk="0" hangingPunct="0">
              <a:spcBef>
                <a:spcPts val="600"/>
              </a:spcBef>
              <a:buNone/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600" b="1" dirty="0">
                <a:cs typeface="Arial" panose="020B0604020202020204" pitchFamily="34" charset="0"/>
              </a:rPr>
              <a:t>http</a:t>
            </a:r>
            <a:r>
              <a:rPr lang="pt-BR" sz="2600" b="1" dirty="0" smtClean="0">
                <a:cs typeface="Arial" panose="020B0604020202020204" pitchFamily="34" charset="0"/>
              </a:rPr>
              <a:t>://portal.tjsc.jus.br/web/tj/cgrpg</a:t>
            </a:r>
            <a:endParaRPr lang="pt-BR" sz="2600" b="1" dirty="0"/>
          </a:p>
          <a:p>
            <a:pPr marL="714375" lvl="1" indent="-342900" algn="just" eaLnBrk="0" hangingPunct="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444500" algn="l"/>
                <a:tab pos="446088" algn="l"/>
                <a:tab pos="714375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119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363286"/>
            <a:ext cx="8455442" cy="517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5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3" y="1413164"/>
            <a:ext cx="8472362" cy="5037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6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491915"/>
            <a:ext cx="8674768" cy="4860759"/>
          </a:xfrm>
        </p:spPr>
        <p:txBody>
          <a:bodyPr>
            <a:normAutofit lnSpcReduction="10000"/>
          </a:bodyPr>
          <a:lstStyle/>
          <a:p>
            <a:pPr marL="0" indent="0" algn="r" eaLnBrk="0" hangingPunct="0">
              <a:spcBef>
                <a:spcPts val="600"/>
              </a:spcBef>
              <a:buNone/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“É preciso direcionar os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olhos e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as atenções </a:t>
            </a: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0" hangingPunct="0">
              <a:spcBef>
                <a:spcPts val="600"/>
              </a:spcBef>
              <a:buNone/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 porta de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entrada da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Justiça,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canalizar</a:t>
            </a:r>
          </a:p>
          <a:p>
            <a:pPr marL="0" indent="0" algn="r" eaLnBrk="0" hangingPunct="0">
              <a:spcBef>
                <a:spcPts val="600"/>
              </a:spcBef>
              <a:buNone/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esforços e recursos para os serviços </a:t>
            </a:r>
          </a:p>
          <a:p>
            <a:pPr marL="0" indent="0" algn="r" eaLnBrk="0" hangingPunct="0">
              <a:spcBef>
                <a:spcPts val="600"/>
              </a:spcBef>
              <a:buNone/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prestados para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 primeira instância. </a:t>
            </a: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0" hangingPunct="0">
              <a:spcBef>
                <a:spcPts val="600"/>
              </a:spcBef>
              <a:buNone/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Gerir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é eleger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prioridades e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não há </a:t>
            </a: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0" hangingPunct="0">
              <a:spcBef>
                <a:spcPts val="600"/>
              </a:spcBef>
              <a:buNone/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nada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mais urgente que melhorar </a:t>
            </a:r>
            <a:endParaRPr lang="pt-BR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0" hangingPunct="0">
              <a:spcBef>
                <a:spcPts val="600"/>
              </a:spcBef>
              <a:buNone/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primeiro grau de jurisdição”.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0" hangingPunct="0">
              <a:spcBef>
                <a:spcPts val="600"/>
              </a:spcBef>
              <a:buNone/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Ministro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Joaquim Barbosa, </a:t>
            </a:r>
          </a:p>
          <a:p>
            <a:pPr marL="0" indent="0" algn="r" eaLnBrk="0" hangingPunct="0">
              <a:spcBef>
                <a:spcPts val="600"/>
              </a:spcBef>
              <a:buNone/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discurso de abertura do VII Encontro Nacional do Poder Judiciário, Belém/PA, 18 e 19 de novembro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04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32000" y="1299411"/>
            <a:ext cx="8280000" cy="4877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2">
                    <a:lumMod val="25000"/>
                  </a:schemeClr>
                </a:solidFill>
              </a:rPr>
              <a:t>BREVE HISTÓRICO</a:t>
            </a:r>
          </a:p>
          <a:p>
            <a:endParaRPr lang="pt-BR" sz="2400" dirty="0"/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400" b="1" dirty="0">
                <a:solidFill>
                  <a:srgbClr val="C00000"/>
                </a:solidFill>
                <a:cs typeface="Arial" panose="020B0604020202020204" pitchFamily="34" charset="0"/>
              </a:rPr>
              <a:t>Setembro/2013</a:t>
            </a:r>
            <a:r>
              <a:rPr lang="pt-BR" sz="2400" dirty="0">
                <a:cs typeface="Arial" panose="020B0604020202020204" pitchFamily="34" charset="0"/>
              </a:rPr>
              <a:t> – Constituição </a:t>
            </a:r>
            <a:r>
              <a:rPr lang="pt-BR" sz="2400" dirty="0" smtClean="0">
                <a:cs typeface="Arial" panose="020B0604020202020204" pitchFamily="34" charset="0"/>
              </a:rPr>
              <a:t>   de    Grupo    de    Trabalho </a:t>
            </a:r>
            <a:r>
              <a:rPr lang="pt-BR" sz="2400" dirty="0">
                <a:cs typeface="Arial" panose="020B0604020202020204" pitchFamily="34" charset="0"/>
              </a:rPr>
              <a:t>(3 Conselheiros, </a:t>
            </a:r>
            <a:r>
              <a:rPr lang="pt-BR" sz="2400" dirty="0" smtClean="0">
                <a:cs typeface="Arial" panose="020B0604020202020204" pitchFamily="34" charset="0"/>
              </a:rPr>
              <a:t>Secretário-Geral do CNJ e 1 Juiz </a:t>
            </a:r>
            <a:r>
              <a:rPr lang="pt-BR" sz="2400" dirty="0">
                <a:cs typeface="Arial" panose="020B0604020202020204" pitchFamily="34" charset="0"/>
              </a:rPr>
              <a:t>Auxiliar da Corregedoria Nacional de Justiça)</a:t>
            </a: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400" dirty="0">
              <a:cs typeface="Arial" panose="020B0604020202020204" pitchFamily="34" charset="0"/>
            </a:endParaRP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400" dirty="0">
              <a:cs typeface="Arial" panose="020B0604020202020204" pitchFamily="34" charset="0"/>
            </a:endParaRP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400" b="1" dirty="0">
                <a:solidFill>
                  <a:srgbClr val="C00000"/>
                </a:solidFill>
                <a:cs typeface="Arial" panose="020B0604020202020204" pitchFamily="34" charset="0"/>
              </a:rPr>
              <a:t>Novembro/2013</a:t>
            </a:r>
            <a:r>
              <a:rPr lang="pt-BR" sz="2400" dirty="0">
                <a:cs typeface="Arial" panose="020B0604020202020204" pitchFamily="34" charset="0"/>
              </a:rPr>
              <a:t> – Realização do </a:t>
            </a:r>
            <a:r>
              <a:rPr lang="pt-BR" sz="2400" b="1" dirty="0">
                <a:cs typeface="Arial" panose="020B0604020202020204" pitchFamily="34" charset="0"/>
              </a:rPr>
              <a:t>VII Encontro Nacional do Poder Judiciário</a:t>
            </a:r>
            <a:r>
              <a:rPr lang="pt-BR" sz="2400" dirty="0">
                <a:cs typeface="Arial" panose="020B0604020202020204" pitchFamily="34" charset="0"/>
              </a:rPr>
              <a:t>, onde foi aprovada a </a:t>
            </a:r>
            <a:r>
              <a:rPr lang="pt-BR" sz="2400" b="1" dirty="0">
                <a:cs typeface="Arial" panose="020B0604020202020204" pitchFamily="34" charset="0"/>
              </a:rPr>
              <a:t>diretriz estratégica</a:t>
            </a:r>
            <a:r>
              <a:rPr lang="pt-BR" sz="2400" dirty="0">
                <a:cs typeface="Arial" panose="020B0604020202020204" pitchFamily="34" charset="0"/>
              </a:rPr>
              <a:t> de vincular a política de priorização do primeiro grau de jurisdição ao plano estratégico do Poder Judiciário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284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32000" y="1299411"/>
            <a:ext cx="8280000" cy="4877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bg2">
                    <a:lumMod val="25000"/>
                  </a:schemeClr>
                </a:solidFill>
              </a:rPr>
              <a:t>BREVE HISTÓRICO</a:t>
            </a:r>
          </a:p>
          <a:p>
            <a:endParaRPr lang="pt-BR" sz="2400" dirty="0"/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Dezembro/2013</a:t>
            </a:r>
            <a:r>
              <a:rPr lang="pt-BR" sz="2400" dirty="0" smtClean="0">
                <a:cs typeface="Arial" panose="020B0604020202020204" pitchFamily="34" charset="0"/>
              </a:rPr>
              <a:t> </a:t>
            </a:r>
            <a:r>
              <a:rPr lang="pt-BR" sz="2400" dirty="0">
                <a:cs typeface="Arial" panose="020B0604020202020204" pitchFamily="34" charset="0"/>
              </a:rPr>
              <a:t>– </a:t>
            </a:r>
            <a:r>
              <a:rPr lang="pt-BR" sz="2400" dirty="0" smtClean="0">
                <a:cs typeface="Arial" panose="020B0604020202020204" pitchFamily="34" charset="0"/>
              </a:rPr>
              <a:t>Entrega de relatório de atividades do Grupo de Trabalho e de propostas para implementação de política nacional de priorização do primeiro grau</a:t>
            </a:r>
            <a:endParaRPr lang="pt-BR" sz="2400" dirty="0">
              <a:cs typeface="Arial" panose="020B0604020202020204" pitchFamily="34" charset="0"/>
            </a:endParaRP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400" dirty="0" smtClean="0">
              <a:cs typeface="Arial" panose="020B0604020202020204" pitchFamily="34" charset="0"/>
            </a:endParaRP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400" dirty="0">
              <a:cs typeface="Arial" panose="020B0604020202020204" pitchFamily="34" charset="0"/>
            </a:endParaRP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Fevereiro/2014</a:t>
            </a:r>
            <a:r>
              <a:rPr lang="pt-BR" sz="2400" dirty="0" smtClean="0">
                <a:cs typeface="Arial" panose="020B0604020202020204" pitchFamily="34" charset="0"/>
              </a:rPr>
              <a:t> </a:t>
            </a:r>
            <a:r>
              <a:rPr lang="pt-BR" sz="2400" dirty="0">
                <a:cs typeface="Arial" panose="020B0604020202020204" pitchFamily="34" charset="0"/>
              </a:rPr>
              <a:t>– </a:t>
            </a:r>
            <a:r>
              <a:rPr lang="pt-BR" sz="2400" dirty="0" smtClean="0">
                <a:cs typeface="Arial" panose="020B0604020202020204" pitchFamily="34" charset="0"/>
              </a:rPr>
              <a:t>Audiência Pública</a:t>
            </a:r>
          </a:p>
          <a:p>
            <a:pPr indent="180975" algn="just" eaLnBrk="0" hangingPunct="0">
              <a:spcBef>
                <a:spcPts val="600"/>
              </a:spcBef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pt-BR" sz="2400" dirty="0" smtClean="0">
              <a:cs typeface="Arial" panose="020B0604020202020204" pitchFamily="34" charset="0"/>
            </a:endParaRPr>
          </a:p>
          <a:p>
            <a:pPr indent="0" algn="just" eaLnBrk="0" hangingPunct="0">
              <a:spcBef>
                <a:spcPts val="600"/>
              </a:spcBef>
              <a:buNone/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400" dirty="0" smtClean="0">
                <a:cs typeface="Arial" panose="020B0604020202020204" pitchFamily="34" charset="0"/>
              </a:rPr>
              <a:t>– Material disponível na página do CNJ:</a:t>
            </a:r>
          </a:p>
          <a:p>
            <a:pPr indent="0" algn="just" eaLnBrk="0" hangingPunct="0">
              <a:spcBef>
                <a:spcPts val="600"/>
              </a:spcBef>
              <a:buNone/>
              <a:tabLst>
                <a:tab pos="444500" algn="l"/>
                <a:tab pos="446088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pt-BR" sz="2600" b="1" dirty="0" smtClean="0">
                <a:cs typeface="Arial" panose="020B0604020202020204" pitchFamily="34" charset="0"/>
              </a:rPr>
              <a:t>http://www.cnj.jus.br/programas-e-acoes/politica-nacional-de-priorizacao-do-1-grau-de-jurisdicao</a:t>
            </a: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1102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33" y="1299411"/>
            <a:ext cx="8602578" cy="540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8" y="1299411"/>
            <a:ext cx="8470231" cy="51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8" y="1263315"/>
            <a:ext cx="8590548" cy="526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740" y="2934231"/>
            <a:ext cx="1422712" cy="2134125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1105" y="1825625"/>
            <a:ext cx="84100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4000" dirty="0" smtClean="0"/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dirty="0" smtClean="0"/>
              <a:t>Por que priorizar o primeiro grau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9012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873</Words>
  <Application>Microsoft Office PowerPoint</Application>
  <PresentationFormat>Apresentação na tela (4:3)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Narkisim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51</cp:revision>
  <dcterms:created xsi:type="dcterms:W3CDTF">2015-07-08T13:44:10Z</dcterms:created>
  <dcterms:modified xsi:type="dcterms:W3CDTF">2015-07-08T19:33:59Z</dcterms:modified>
</cp:coreProperties>
</file>